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7" r:id="rId3"/>
    <p:sldId id="259" r:id="rId4"/>
    <p:sldId id="260" r:id="rId5"/>
    <p:sldId id="261" r:id="rId6"/>
    <p:sldId id="258" r:id="rId7"/>
    <p:sldId id="264" r:id="rId8"/>
    <p:sldId id="262" r:id="rId9"/>
    <p:sldId id="265" r:id="rId10"/>
    <p:sldId id="266" r:id="rId11"/>
    <p:sldId id="263" r:id="rId12"/>
    <p:sldId id="267" r:id="rId13"/>
    <p:sldId id="268" r:id="rId14"/>
  </p:sldIdLst>
  <p:sldSz cx="9144000" cy="6858000" type="screen4x3"/>
  <p:notesSz cx="6810375" cy="9942513"/>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2" d="100"/>
          <a:sy n="92" d="100"/>
        </p:scale>
        <p:origin x="-2094" y="-102"/>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3" y="0"/>
            <a:ext cx="2951693" cy="497444"/>
          </a:xfrm>
          <a:prstGeom prst="rect">
            <a:avLst/>
          </a:prstGeom>
        </p:spPr>
        <p:txBody>
          <a:bodyPr vert="horz" lIns="91585" tIns="45794" rIns="91585" bIns="45794" rtlCol="0"/>
          <a:lstStyle>
            <a:lvl1pPr algn="l" fontAlgn="auto">
              <a:spcBef>
                <a:spcPts val="0"/>
              </a:spcBef>
              <a:spcAft>
                <a:spcPts val="0"/>
              </a:spcAft>
              <a:defRPr sz="1200">
                <a:latin typeface="+mn-lt"/>
              </a:defRPr>
            </a:lvl1pPr>
          </a:lstStyle>
          <a:p>
            <a:pPr>
              <a:defRPr/>
            </a:pPr>
            <a:endParaRPr lang="it-IT"/>
          </a:p>
        </p:txBody>
      </p:sp>
      <p:sp>
        <p:nvSpPr>
          <p:cNvPr id="3" name="Segnaposto data 2"/>
          <p:cNvSpPr>
            <a:spLocks noGrp="1"/>
          </p:cNvSpPr>
          <p:nvPr>
            <p:ph type="dt" idx="1"/>
          </p:nvPr>
        </p:nvSpPr>
        <p:spPr>
          <a:xfrm>
            <a:off x="3857093" y="0"/>
            <a:ext cx="2951693" cy="497444"/>
          </a:xfrm>
          <a:prstGeom prst="rect">
            <a:avLst/>
          </a:prstGeom>
        </p:spPr>
        <p:txBody>
          <a:bodyPr vert="horz" lIns="91585" tIns="45794" rIns="91585" bIns="45794" rtlCol="0"/>
          <a:lstStyle>
            <a:lvl1pPr algn="r" fontAlgn="auto">
              <a:spcBef>
                <a:spcPts val="0"/>
              </a:spcBef>
              <a:spcAft>
                <a:spcPts val="0"/>
              </a:spcAft>
              <a:defRPr sz="1200">
                <a:latin typeface="+mn-lt"/>
              </a:defRPr>
            </a:lvl1pPr>
          </a:lstStyle>
          <a:p>
            <a:pPr>
              <a:defRPr/>
            </a:pPr>
            <a:fld id="{E26D955A-48E2-4503-807A-19FFA25DA001}" type="datetimeFigureOut">
              <a:rPr lang="it-IT"/>
              <a:pPr>
                <a:defRPr/>
              </a:pPr>
              <a:t>26/06/2014</a:t>
            </a:fld>
            <a:endParaRPr lang="it-IT"/>
          </a:p>
        </p:txBody>
      </p:sp>
      <p:sp>
        <p:nvSpPr>
          <p:cNvPr id="4" name="Segnaposto immagine diapositiva 3"/>
          <p:cNvSpPr>
            <a:spLocks noGrp="1" noRot="1" noChangeAspect="1"/>
          </p:cNvSpPr>
          <p:nvPr>
            <p:ph type="sldImg" idx="2"/>
          </p:nvPr>
        </p:nvSpPr>
        <p:spPr>
          <a:xfrm>
            <a:off x="919163" y="746125"/>
            <a:ext cx="4972050" cy="3729038"/>
          </a:xfrm>
          <a:prstGeom prst="rect">
            <a:avLst/>
          </a:prstGeom>
          <a:noFill/>
          <a:ln w="12700">
            <a:solidFill>
              <a:prstClr val="black"/>
            </a:solidFill>
          </a:ln>
        </p:spPr>
        <p:txBody>
          <a:bodyPr vert="horz" lIns="91585" tIns="45794" rIns="91585" bIns="45794" rtlCol="0" anchor="ctr"/>
          <a:lstStyle/>
          <a:p>
            <a:pPr lvl="0"/>
            <a:endParaRPr lang="it-IT" noProof="0"/>
          </a:p>
        </p:txBody>
      </p:sp>
      <p:sp>
        <p:nvSpPr>
          <p:cNvPr id="5" name="Segnaposto note 4"/>
          <p:cNvSpPr>
            <a:spLocks noGrp="1"/>
          </p:cNvSpPr>
          <p:nvPr>
            <p:ph type="body" sz="quarter" idx="3"/>
          </p:nvPr>
        </p:nvSpPr>
        <p:spPr>
          <a:xfrm>
            <a:off x="681038" y="4723331"/>
            <a:ext cx="5448300" cy="4473813"/>
          </a:xfrm>
          <a:prstGeom prst="rect">
            <a:avLst/>
          </a:prstGeom>
        </p:spPr>
        <p:txBody>
          <a:bodyPr vert="horz" lIns="91585" tIns="45794" rIns="91585" bIns="45794" rtlCol="0"/>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endParaRPr lang="it-IT" noProof="0"/>
          </a:p>
        </p:txBody>
      </p:sp>
      <p:sp>
        <p:nvSpPr>
          <p:cNvPr id="6" name="Segnaposto piè di pagina 5"/>
          <p:cNvSpPr>
            <a:spLocks noGrp="1"/>
          </p:cNvSpPr>
          <p:nvPr>
            <p:ph type="ftr" sz="quarter" idx="4"/>
          </p:nvPr>
        </p:nvSpPr>
        <p:spPr>
          <a:xfrm>
            <a:off x="3" y="9443480"/>
            <a:ext cx="2951693" cy="497444"/>
          </a:xfrm>
          <a:prstGeom prst="rect">
            <a:avLst/>
          </a:prstGeom>
        </p:spPr>
        <p:txBody>
          <a:bodyPr vert="horz" lIns="91585" tIns="45794" rIns="91585" bIns="45794" rtlCol="0" anchor="b"/>
          <a:lstStyle>
            <a:lvl1pPr algn="l" fontAlgn="auto">
              <a:spcBef>
                <a:spcPts val="0"/>
              </a:spcBef>
              <a:spcAft>
                <a:spcPts val="0"/>
              </a:spcAft>
              <a:defRPr sz="1200">
                <a:latin typeface="+mn-lt"/>
              </a:defRPr>
            </a:lvl1pPr>
          </a:lstStyle>
          <a:p>
            <a:pPr>
              <a:defRPr/>
            </a:pPr>
            <a:endParaRPr lang="it-IT"/>
          </a:p>
        </p:txBody>
      </p:sp>
      <p:sp>
        <p:nvSpPr>
          <p:cNvPr id="7" name="Segnaposto numero diapositiva 6"/>
          <p:cNvSpPr>
            <a:spLocks noGrp="1"/>
          </p:cNvSpPr>
          <p:nvPr>
            <p:ph type="sldNum" sz="quarter" idx="5"/>
          </p:nvPr>
        </p:nvSpPr>
        <p:spPr>
          <a:xfrm>
            <a:off x="3857093" y="9443480"/>
            <a:ext cx="2951693" cy="497444"/>
          </a:xfrm>
          <a:prstGeom prst="rect">
            <a:avLst/>
          </a:prstGeom>
        </p:spPr>
        <p:txBody>
          <a:bodyPr vert="horz" lIns="91585" tIns="45794" rIns="91585" bIns="45794" rtlCol="0" anchor="b"/>
          <a:lstStyle>
            <a:lvl1pPr algn="r" fontAlgn="auto">
              <a:spcBef>
                <a:spcPts val="0"/>
              </a:spcBef>
              <a:spcAft>
                <a:spcPts val="0"/>
              </a:spcAft>
              <a:defRPr sz="1200">
                <a:latin typeface="+mn-lt"/>
              </a:defRPr>
            </a:lvl1pPr>
          </a:lstStyle>
          <a:p>
            <a:pPr>
              <a:defRPr/>
            </a:pPr>
            <a:fld id="{161D2B50-29A2-4BA7-90EA-3F5132A5B83C}" type="slidenum">
              <a:rPr lang="it-IT"/>
              <a:pPr>
                <a:defRPr/>
              </a:pPr>
              <a:t>‹N›</a:t>
            </a:fld>
            <a:endParaRPr lang="it-IT"/>
          </a:p>
        </p:txBody>
      </p:sp>
    </p:spTree>
    <p:extLst>
      <p:ext uri="{BB962C8B-B14F-4D97-AF65-F5344CB8AC3E}">
        <p14:creationId xmlns:p14="http://schemas.microsoft.com/office/powerpoint/2010/main" val="14548462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egnaposto immagine diapositiva 1"/>
          <p:cNvSpPr>
            <a:spLocks noGrp="1" noRot="1" noChangeAspect="1"/>
          </p:cNvSpPr>
          <p:nvPr>
            <p:ph type="sldImg"/>
          </p:nvPr>
        </p:nvSpPr>
        <p:spPr bwMode="auto">
          <a:noFill/>
          <a:ln>
            <a:solidFill>
              <a:srgbClr val="000000"/>
            </a:solidFill>
            <a:miter lim="800000"/>
            <a:headEnd/>
            <a:tailEnd/>
          </a:ln>
        </p:spPr>
      </p:sp>
      <p:sp>
        <p:nvSpPr>
          <p:cNvPr id="17410"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17411"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067BDE4-0C2D-45F2-B25A-E70B1D35DE50}" type="slidenum">
              <a:rPr lang="it-IT"/>
              <a:pPr fontAlgn="base">
                <a:spcBef>
                  <a:spcPct val="0"/>
                </a:spcBef>
                <a:spcAft>
                  <a:spcPct val="0"/>
                </a:spcAft>
                <a:defRPr/>
              </a:pPr>
              <a:t>6</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fld id="{43BEE61B-AA69-43F0-A067-5D437D4ECFC2}" type="datetime1">
              <a:rPr lang="it-IT" smtClean="0"/>
              <a:t>26/06/2014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6BD9DD80-6705-4EE2-A7BC-8DEB42E0728A}"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FD0534A1-C68C-474C-A68F-3A3F5B055252}" type="datetime1">
              <a:rPr lang="it-IT" smtClean="0"/>
              <a:t>26/06/2014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C543C7EC-5724-48E6-B6EA-9EBCD10DB710}"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9466AE72-9492-49BC-A29C-C26693A142CC}" type="datetime1">
              <a:rPr lang="it-IT" smtClean="0"/>
              <a:t>26/06/2014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4D89EF43-FCEB-4A68-8263-98F3CD3254C3}"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01693292-C84A-4F41-8FB4-5C8B903EAA8D}" type="datetime1">
              <a:rPr lang="it-IT" smtClean="0"/>
              <a:t>26/06/2014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1FC702F8-B2DD-46BA-B14C-4E7AB82C31E4}"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EDF7431F-437F-4461-9A4B-94334AE67BA0}" type="datetime1">
              <a:rPr lang="it-IT" smtClean="0"/>
              <a:t>26/06/2014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D84888A2-67C0-4178-B8FB-714B004B7AF9}"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fld id="{A6ED3CE6-972F-4292-89F7-E2C70D756BF1}" type="datetime1">
              <a:rPr lang="it-IT" smtClean="0"/>
              <a:t>26/06/2014</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77804ACB-4302-46D0-B32F-FAC7A377D430}"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fld id="{9B1D04C3-5584-4C43-BFC2-1804AB4B5D7B}" type="datetime1">
              <a:rPr lang="it-IT" smtClean="0"/>
              <a:t>26/06/2014</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444F0682-F9E3-45C2-A1A8-32EEADE97CC8}"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3"/>
          <p:cNvSpPr>
            <a:spLocks noGrp="1"/>
          </p:cNvSpPr>
          <p:nvPr>
            <p:ph type="dt" sz="half" idx="10"/>
          </p:nvPr>
        </p:nvSpPr>
        <p:spPr/>
        <p:txBody>
          <a:bodyPr/>
          <a:lstStyle>
            <a:lvl1pPr>
              <a:defRPr/>
            </a:lvl1pPr>
          </a:lstStyle>
          <a:p>
            <a:pPr>
              <a:defRPr/>
            </a:pPr>
            <a:fld id="{0D9ECF3F-0ED0-401E-A4BE-C115729453C7}" type="datetime1">
              <a:rPr lang="it-IT" smtClean="0"/>
              <a:t>26/06/2014</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A10A2E75-BD71-4C43-BFCA-69B7D6D705E0}"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800DC1E0-75BC-4051-8322-D170587F11A5}" type="datetime1">
              <a:rPr lang="it-IT" smtClean="0"/>
              <a:t>26/06/2014</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2957429D-34EC-40BA-902F-7876DBCE7A4B}"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E1F43A05-8F71-4BB2-BE0A-02D0E17A2B7A}" type="datetime1">
              <a:rPr lang="it-IT" smtClean="0"/>
              <a:t>26/06/2014</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8F3225FD-7362-4CD5-9439-AE5E41B6177A}"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A3D742EA-AAA5-4E9F-83A9-10CEF48239EE}" type="datetime1">
              <a:rPr lang="it-IT" smtClean="0"/>
              <a:t>26/06/2014</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5C4EE2EE-4AC8-4248-9BA0-E24FCD0EB271}"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AE5FC7AB-C17F-45CE-8D2D-9E376F95A0BA}" type="datetime1">
              <a:rPr lang="it-IT" smtClean="0"/>
              <a:t>26/06/2014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C05319DB-9928-4DB8-B0EA-B39603B160FD}"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style>
          <a:lnRef idx="1">
            <a:schemeClr val="accent1"/>
          </a:lnRef>
          <a:fillRef idx="2">
            <a:schemeClr val="accent1"/>
          </a:fillRef>
          <a:effectRef idx="1">
            <a:schemeClr val="accent1"/>
          </a:effectRef>
          <a:fontRef idx="minor">
            <a:schemeClr val="dk1"/>
          </a:fontRef>
        </p:style>
        <p:txBody>
          <a:bodyPr rtlCol="0">
            <a:normAutofit/>
          </a:bodyPr>
          <a:lstStyle/>
          <a:p>
            <a:pPr eaLnBrk="1" fontAlgn="auto" hangingPunct="1">
              <a:spcAft>
                <a:spcPts val="0"/>
              </a:spcAft>
              <a:defRPr/>
            </a:pPr>
            <a:r>
              <a:rPr lang="it-IT" dirty="0" smtClean="0"/>
              <a:t>La riforma delle Province e delle Città Metropolitane</a:t>
            </a:r>
            <a:endParaRPr lang="it-IT" dirty="0"/>
          </a:p>
        </p:txBody>
      </p:sp>
      <p:sp>
        <p:nvSpPr>
          <p:cNvPr id="3" name="Sottotitolo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r>
              <a:rPr lang="it-IT" dirty="0" smtClean="0">
                <a:solidFill>
                  <a:srgbClr val="0070C0"/>
                </a:solidFill>
              </a:rPr>
              <a:t>L’attuazione della Legge 56/14 </a:t>
            </a:r>
          </a:p>
          <a:p>
            <a:pPr eaLnBrk="1" fontAlgn="auto" hangingPunct="1">
              <a:spcAft>
                <a:spcPts val="0"/>
              </a:spcAft>
              <a:buFont typeface="Arial" pitchFamily="34" charset="0"/>
              <a:buNone/>
              <a:defRPr/>
            </a:pPr>
            <a:r>
              <a:rPr lang="it-IT" sz="2800" i="1" dirty="0" smtClean="0">
                <a:solidFill>
                  <a:srgbClr val="0070C0"/>
                </a:solidFill>
              </a:rPr>
              <a:t>I tavoli di lavoro, le scadenze, gli accordi</a:t>
            </a:r>
          </a:p>
          <a:p>
            <a:pPr eaLnBrk="1" fontAlgn="auto" hangingPunct="1">
              <a:spcAft>
                <a:spcPts val="0"/>
              </a:spcAft>
              <a:buFont typeface="Arial" pitchFamily="34" charset="0"/>
              <a:buNone/>
              <a:defRPr/>
            </a:pPr>
            <a:endParaRPr lang="it-IT" dirty="0"/>
          </a:p>
        </p:txBody>
      </p:sp>
      <p:pic>
        <p:nvPicPr>
          <p:cNvPr id="14339" name="Immagine 4"/>
          <p:cNvPicPr>
            <a:picLocks noChangeAspect="1"/>
          </p:cNvPicPr>
          <p:nvPr/>
        </p:nvPicPr>
        <p:blipFill>
          <a:blip r:embed="rId2"/>
          <a:srcRect/>
          <a:stretch>
            <a:fillRect/>
          </a:stretch>
        </p:blipFill>
        <p:spPr bwMode="auto">
          <a:xfrm>
            <a:off x="3563938" y="404813"/>
            <a:ext cx="2052637" cy="1541462"/>
          </a:xfrm>
          <a:prstGeom prst="rect">
            <a:avLst/>
          </a:prstGeom>
          <a:noFill/>
          <a:ln w="9525">
            <a:noFill/>
            <a:miter lim="800000"/>
            <a:headEnd/>
            <a:tailEnd/>
          </a:ln>
        </p:spPr>
      </p:pic>
      <p:sp>
        <p:nvSpPr>
          <p:cNvPr id="4" name="Segnaposto numero diapositiva 3"/>
          <p:cNvSpPr>
            <a:spLocks noGrp="1"/>
          </p:cNvSpPr>
          <p:nvPr>
            <p:ph type="sldNum" sz="quarter" idx="12"/>
          </p:nvPr>
        </p:nvSpPr>
        <p:spPr/>
        <p:txBody>
          <a:bodyPr/>
          <a:lstStyle/>
          <a:p>
            <a:pPr>
              <a:defRPr/>
            </a:pPr>
            <a:fld id="{6BD9DD80-6705-4EE2-A7BC-8DEB42E0728A}" type="slidenum">
              <a:rPr lang="it-IT" smtClean="0"/>
              <a:pPr>
                <a:defRPr/>
              </a:pPr>
              <a:t>1</a:t>
            </a:fld>
            <a:endParaRPr lang="it-IT"/>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p:cNvSpPr>
          <p:nvPr>
            <p:ph type="body" idx="1"/>
          </p:nvPr>
        </p:nvSpPr>
        <p:spPr>
          <a:xfrm>
            <a:off x="457200" y="1600201"/>
            <a:ext cx="8219256" cy="460647"/>
          </a:xfrm>
          <a:noFill/>
          <a:ln>
            <a:solidFill>
              <a:schemeClr val="tx2">
                <a:lumMod val="60000"/>
                <a:lumOff val="40000"/>
              </a:schemeClr>
            </a:solidFill>
          </a:ln>
        </p:spPr>
        <p:txBody>
          <a:bodyPr/>
          <a:lstStyle/>
          <a:p>
            <a:pPr marL="0" indent="0" algn="ctr">
              <a:lnSpc>
                <a:spcPct val="80000"/>
              </a:lnSpc>
              <a:buNone/>
            </a:pPr>
            <a:r>
              <a:rPr lang="it-IT" sz="1600" dirty="0" smtClean="0"/>
              <a:t>E’ previsto il </a:t>
            </a:r>
            <a:r>
              <a:rPr lang="it-IT" sz="1600" b="1" dirty="0" smtClean="0"/>
              <a:t>voto separato per  l’elezione del presidente della Provincia e </a:t>
            </a:r>
          </a:p>
          <a:p>
            <a:pPr marL="0" indent="0" algn="ctr">
              <a:lnSpc>
                <a:spcPct val="80000"/>
              </a:lnSpc>
              <a:buNone/>
            </a:pPr>
            <a:r>
              <a:rPr lang="it-IT" sz="1600" b="1" dirty="0" smtClean="0"/>
              <a:t>del Consiglio provinciale</a:t>
            </a:r>
            <a:r>
              <a:rPr lang="it-IT" sz="1600" dirty="0" smtClean="0"/>
              <a:t>  </a:t>
            </a:r>
            <a:r>
              <a:rPr lang="it-IT" sz="1600" u="sng" dirty="0" smtClean="0"/>
              <a:t>senza un collegamento tra le due elezioni </a:t>
            </a:r>
            <a:r>
              <a:rPr lang="it-IT" sz="1600" dirty="0" smtClean="0"/>
              <a:t>. </a:t>
            </a:r>
          </a:p>
          <a:p>
            <a:pPr>
              <a:lnSpc>
                <a:spcPct val="80000"/>
              </a:lnSpc>
            </a:pPr>
            <a:endParaRPr lang="it-IT" sz="1600" dirty="0" smtClean="0"/>
          </a:p>
          <a:p>
            <a:pPr>
              <a:lnSpc>
                <a:spcPct val="80000"/>
              </a:lnSpc>
            </a:pPr>
            <a:endParaRPr lang="it-IT" sz="1600" dirty="0" smtClean="0"/>
          </a:p>
          <a:p>
            <a:pPr>
              <a:lnSpc>
                <a:spcPct val="80000"/>
              </a:lnSpc>
              <a:buFont typeface="Arial" charset="0"/>
              <a:buNone/>
            </a:pPr>
            <a:endParaRPr lang="it-IT" sz="1800" dirty="0" smtClean="0"/>
          </a:p>
        </p:txBody>
      </p:sp>
      <p:sp>
        <p:nvSpPr>
          <p:cNvPr id="2" name="Titolo 1"/>
          <p:cNvSpPr>
            <a:spLocks noGrp="1"/>
          </p:cNvSpPr>
          <p:nvPr>
            <p:ph type="title" idx="4294967295"/>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pPr eaLnBrk="1" hangingPunct="1"/>
            <a:r>
              <a:rPr lang="it-IT" sz="4000" smtClean="0">
                <a:solidFill>
                  <a:schemeClr val="tx1"/>
                </a:solidFill>
              </a:rPr>
              <a:t> L’elezione del presidente e l’attribuzione dei seggi</a:t>
            </a:r>
          </a:p>
        </p:txBody>
      </p:sp>
      <p:sp>
        <p:nvSpPr>
          <p:cNvPr id="3" name="CasellaDiTesto 2"/>
          <p:cNvSpPr txBox="1"/>
          <p:nvPr/>
        </p:nvSpPr>
        <p:spPr>
          <a:xfrm>
            <a:off x="473104" y="2492896"/>
            <a:ext cx="8136904"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it-IT" dirty="0"/>
              <a:t>E’ eletto </a:t>
            </a:r>
            <a:r>
              <a:rPr lang="it-IT" b="1" dirty="0" smtClean="0"/>
              <a:t>Presidente </a:t>
            </a:r>
            <a:r>
              <a:rPr lang="it-IT" b="1" dirty="0"/>
              <a:t>della </a:t>
            </a:r>
            <a:r>
              <a:rPr lang="it-IT" b="1" dirty="0" smtClean="0"/>
              <a:t>Provincia </a:t>
            </a:r>
            <a:r>
              <a:rPr lang="it-IT" dirty="0"/>
              <a:t>il candidato che consegue il maggior numero di voti ponderati. In caso di parità è eletto il candidato più giovane.</a:t>
            </a:r>
          </a:p>
        </p:txBody>
      </p:sp>
      <p:sp>
        <p:nvSpPr>
          <p:cNvPr id="4" name="CasellaDiTesto 3"/>
          <p:cNvSpPr txBox="1"/>
          <p:nvPr/>
        </p:nvSpPr>
        <p:spPr>
          <a:xfrm>
            <a:off x="467544" y="3356992"/>
            <a:ext cx="8136904"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it-IT" dirty="0"/>
              <a:t>Per il </a:t>
            </a:r>
            <a:r>
              <a:rPr lang="it-IT" b="1" dirty="0"/>
              <a:t>C</a:t>
            </a:r>
            <a:r>
              <a:rPr lang="it-IT" b="1" dirty="0" smtClean="0"/>
              <a:t>onsiglio Provinciale</a:t>
            </a:r>
            <a:r>
              <a:rPr lang="it-IT" dirty="0"/>
              <a:t>, l’attribuzione dei seggi, determinata con la votazione di ciascun elettore in base alla determinazione dell’indice ponderato di votazione per fasce di </a:t>
            </a:r>
            <a:r>
              <a:rPr lang="it-IT" dirty="0" smtClean="0"/>
              <a:t>comuni, avviene in relazione alla cifra elettorale ponderata di ciascun candidato in un'unica graduatoria che prescinde dalle liste presentate. </a:t>
            </a:r>
            <a:endParaRPr lang="it-IT" dirty="0"/>
          </a:p>
        </p:txBody>
      </p:sp>
      <p:sp>
        <p:nvSpPr>
          <p:cNvPr id="5" name="CasellaDiTesto 4"/>
          <p:cNvSpPr txBox="1"/>
          <p:nvPr/>
        </p:nvSpPr>
        <p:spPr>
          <a:xfrm>
            <a:off x="467544" y="4941168"/>
            <a:ext cx="8136904" cy="738664"/>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it-IT" sz="1400" dirty="0"/>
              <a:t>L’Ufficio elettorale dovrà determinare la cifra elettorale di ogni candidato e proclamare </a:t>
            </a:r>
            <a:r>
              <a:rPr lang="it-IT" sz="1400" dirty="0" smtClean="0"/>
              <a:t>l’elezione </a:t>
            </a:r>
            <a:r>
              <a:rPr lang="it-IT" sz="1400" dirty="0"/>
              <a:t>dei candidati che conseguono la cifra maggiore, dividendo il numero dei votanti successivamente per 1, 2, 3, 4 … fino al numero di consiglieri da eleggere</a:t>
            </a:r>
            <a:r>
              <a:rPr lang="it-IT" sz="1400" dirty="0" smtClean="0"/>
              <a:t>.</a:t>
            </a:r>
            <a:endParaRPr lang="it-IT" sz="1400" dirty="0"/>
          </a:p>
        </p:txBody>
      </p:sp>
      <p:sp>
        <p:nvSpPr>
          <p:cNvPr id="6" name="Segnaposto numero diapositiva 5"/>
          <p:cNvSpPr>
            <a:spLocks noGrp="1"/>
          </p:cNvSpPr>
          <p:nvPr>
            <p:ph type="sldNum" sz="quarter" idx="12"/>
          </p:nvPr>
        </p:nvSpPr>
        <p:spPr/>
        <p:txBody>
          <a:bodyPr/>
          <a:lstStyle/>
          <a:p>
            <a:pPr>
              <a:defRPr/>
            </a:pPr>
            <a:fld id="{1FC702F8-B2DD-46BA-B14C-4E7AB82C31E4}" type="slidenum">
              <a:rPr lang="it-IT" smtClean="0">
                <a:solidFill>
                  <a:schemeClr val="tx1"/>
                </a:solidFill>
              </a:rPr>
              <a:pPr>
                <a:defRPr/>
              </a:pPr>
              <a:t>10</a:t>
            </a:fld>
            <a:endParaRPr lang="it-IT"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rtlCol="0">
            <a:normAutofit fontScale="90000"/>
          </a:bodyPr>
          <a:lstStyle/>
          <a:p>
            <a:pPr eaLnBrk="1" fontAlgn="auto" hangingPunct="1">
              <a:spcAft>
                <a:spcPts val="0"/>
              </a:spcAft>
              <a:defRPr/>
            </a:pPr>
            <a:r>
              <a:rPr lang="it-IT" dirty="0" smtClean="0"/>
              <a:t>Le procedure elettorali per le </a:t>
            </a:r>
            <a:br>
              <a:rPr lang="it-IT" dirty="0" smtClean="0"/>
            </a:br>
            <a:r>
              <a:rPr lang="it-IT" dirty="0" smtClean="0"/>
              <a:t>Città metropolitane </a:t>
            </a:r>
            <a:endParaRPr lang="it-IT" dirty="0"/>
          </a:p>
        </p:txBody>
      </p:sp>
      <p:sp>
        <p:nvSpPr>
          <p:cNvPr id="22530" name="Segnaposto contenuto 2"/>
          <p:cNvSpPr>
            <a:spLocks noGrp="1"/>
          </p:cNvSpPr>
          <p:nvPr>
            <p:ph idx="1"/>
          </p:nvPr>
        </p:nvSpPr>
        <p:spPr>
          <a:xfrm>
            <a:off x="467544" y="2204864"/>
            <a:ext cx="8435975" cy="3556992"/>
          </a:xfrm>
        </p:spPr>
        <p:style>
          <a:lnRef idx="2">
            <a:schemeClr val="accent2"/>
          </a:lnRef>
          <a:fillRef idx="1">
            <a:schemeClr val="lt1"/>
          </a:fillRef>
          <a:effectRef idx="0">
            <a:schemeClr val="accent2"/>
          </a:effectRef>
          <a:fontRef idx="minor">
            <a:schemeClr val="dk1"/>
          </a:fontRef>
        </p:style>
        <p:txBody>
          <a:bodyPr/>
          <a:lstStyle/>
          <a:p>
            <a:pPr marL="0" indent="0" algn="just" eaLnBrk="1" hangingPunct="1">
              <a:lnSpc>
                <a:spcPct val="80000"/>
              </a:lnSpc>
              <a:buFont typeface="Arial" charset="0"/>
              <a:buNone/>
            </a:pPr>
            <a:r>
              <a:rPr lang="it-IT" sz="2200" dirty="0" smtClean="0"/>
              <a:t>Le 10 Città metropolitane sono istituite alla data di entrata in vigore della Legge 56/14. </a:t>
            </a:r>
          </a:p>
          <a:p>
            <a:pPr marL="0" indent="0" algn="just" eaLnBrk="1" hangingPunct="1">
              <a:lnSpc>
                <a:spcPct val="80000"/>
              </a:lnSpc>
              <a:buFont typeface="Arial" charset="0"/>
              <a:buNone/>
            </a:pPr>
            <a:endParaRPr lang="it-IT" sz="2200" dirty="0" smtClean="0"/>
          </a:p>
          <a:p>
            <a:pPr lvl="1" algn="just" eaLnBrk="1" hangingPunct="1">
              <a:lnSpc>
                <a:spcPct val="80000"/>
              </a:lnSpc>
              <a:buFont typeface="Arial" charset="0"/>
              <a:buAutoNum type="arabicPeriod"/>
            </a:pPr>
            <a:r>
              <a:rPr lang="it-IT" sz="2000" dirty="0" smtClean="0"/>
              <a:t>Il </a:t>
            </a:r>
            <a:r>
              <a:rPr lang="it-IT" sz="2000" b="1" dirty="0" smtClean="0"/>
              <a:t>Sindaco del Comune </a:t>
            </a:r>
            <a:r>
              <a:rPr lang="it-IT" sz="2000" dirty="0" smtClean="0"/>
              <a:t>capoluogo è di diritto il </a:t>
            </a:r>
            <a:r>
              <a:rPr lang="it-IT" sz="2000" b="1" dirty="0" smtClean="0"/>
              <a:t>Sindaco metropolitano</a:t>
            </a:r>
            <a:r>
              <a:rPr lang="it-IT" sz="2000" dirty="0" smtClean="0"/>
              <a:t>.</a:t>
            </a:r>
          </a:p>
          <a:p>
            <a:pPr lvl="1" algn="just" eaLnBrk="1" hangingPunct="1">
              <a:lnSpc>
                <a:spcPct val="80000"/>
              </a:lnSpc>
              <a:buFont typeface="Arial" charset="0"/>
              <a:buAutoNum type="arabicPeriod"/>
            </a:pPr>
            <a:endParaRPr lang="it-IT" sz="2000" dirty="0" smtClean="0"/>
          </a:p>
          <a:p>
            <a:pPr lvl="1" algn="just" eaLnBrk="1" hangingPunct="1">
              <a:lnSpc>
                <a:spcPct val="80000"/>
              </a:lnSpc>
              <a:buFont typeface="Arial" charset="0"/>
              <a:buAutoNum type="arabicPeriod"/>
            </a:pPr>
            <a:r>
              <a:rPr lang="it-IT" sz="2000" b="1" dirty="0" smtClean="0"/>
              <a:t>Entro il 30 settembre 2014</a:t>
            </a:r>
            <a:r>
              <a:rPr lang="it-IT" sz="2000" dirty="0" smtClean="0"/>
              <a:t> si svolgono le elezioni del Consiglio metropolitano, </a:t>
            </a:r>
            <a:r>
              <a:rPr lang="it-IT" sz="2000" b="1" dirty="0" smtClean="0"/>
              <a:t>indette dal Sindaco </a:t>
            </a:r>
            <a:r>
              <a:rPr lang="it-IT" sz="2000" dirty="0" smtClean="0"/>
              <a:t>del Comune capoluogo.</a:t>
            </a:r>
          </a:p>
          <a:p>
            <a:pPr lvl="1" algn="just" eaLnBrk="1" hangingPunct="1">
              <a:lnSpc>
                <a:spcPct val="80000"/>
              </a:lnSpc>
              <a:buFont typeface="Arial" charset="0"/>
              <a:buAutoNum type="arabicPeriod"/>
            </a:pPr>
            <a:endParaRPr lang="it-IT" sz="2000" dirty="0" smtClean="0"/>
          </a:p>
          <a:p>
            <a:pPr lvl="1" eaLnBrk="1" hangingPunct="1">
              <a:lnSpc>
                <a:spcPct val="80000"/>
              </a:lnSpc>
              <a:buFont typeface="Arial" charset="0"/>
              <a:buAutoNum type="arabicPeriod"/>
            </a:pPr>
            <a:r>
              <a:rPr lang="it-IT" sz="2000" b="1" dirty="0" smtClean="0"/>
              <a:t>Entro il 31 dicembre 2014 </a:t>
            </a:r>
            <a:r>
              <a:rPr lang="it-IT" sz="2000" dirty="0" smtClean="0"/>
              <a:t>il Consiglio metropolitano approva lo statuto.</a:t>
            </a:r>
          </a:p>
          <a:p>
            <a:pPr lvl="1" eaLnBrk="1" hangingPunct="1">
              <a:lnSpc>
                <a:spcPct val="80000"/>
              </a:lnSpc>
              <a:buFont typeface="Arial" charset="0"/>
              <a:buAutoNum type="arabicPeriod"/>
            </a:pPr>
            <a:endParaRPr lang="it-IT" sz="2000" dirty="0" smtClean="0"/>
          </a:p>
          <a:p>
            <a:pPr lvl="1" algn="just" eaLnBrk="1" hangingPunct="1">
              <a:lnSpc>
                <a:spcPct val="80000"/>
              </a:lnSpc>
              <a:buFont typeface="Arial" charset="0"/>
              <a:buAutoNum type="arabicPeriod"/>
            </a:pPr>
            <a:r>
              <a:rPr lang="it-IT" sz="2000" b="1" dirty="0" smtClean="0"/>
              <a:t>Il 1° gennaio 2015 le Città metropolitane subentrano alle Province omonime.  </a:t>
            </a:r>
          </a:p>
        </p:txBody>
      </p:sp>
      <p:sp>
        <p:nvSpPr>
          <p:cNvPr id="3" name="Segnaposto numero diapositiva 2"/>
          <p:cNvSpPr>
            <a:spLocks noGrp="1"/>
          </p:cNvSpPr>
          <p:nvPr>
            <p:ph type="sldNum" sz="quarter" idx="12"/>
          </p:nvPr>
        </p:nvSpPr>
        <p:spPr/>
        <p:txBody>
          <a:bodyPr/>
          <a:lstStyle/>
          <a:p>
            <a:pPr>
              <a:defRPr/>
            </a:pPr>
            <a:fld id="{1FC702F8-B2DD-46BA-B14C-4E7AB82C31E4}" type="slidenum">
              <a:rPr lang="it-IT" smtClean="0">
                <a:solidFill>
                  <a:schemeClr val="tx1"/>
                </a:solidFill>
              </a:rPr>
              <a:pPr>
                <a:defRPr/>
              </a:pPr>
              <a:t>11</a:t>
            </a:fld>
            <a:endParaRPr lang="it-IT" dirty="0">
              <a:solidFill>
                <a:schemeClr val="tx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p:nvPr>
        </p:nvSpPr>
        <p:spPr/>
        <p:txBody>
          <a:bodyPr/>
          <a:lstStyle/>
          <a:p>
            <a:endParaRPr lang="it-IT" smtClean="0"/>
          </a:p>
        </p:txBody>
      </p:sp>
      <p:sp>
        <p:nvSpPr>
          <p:cNvPr id="28675" name="Rectangle 3"/>
          <p:cNvSpPr>
            <a:spLocks noGrp="1"/>
          </p:cNvSpPr>
          <p:nvPr>
            <p:ph type="body" idx="1"/>
          </p:nvPr>
        </p:nvSpPr>
        <p:spPr>
          <a:ln>
            <a:solidFill>
              <a:schemeClr val="tx2"/>
            </a:solidFill>
          </a:ln>
        </p:spPr>
        <p:txBody>
          <a:bodyPr/>
          <a:lstStyle/>
          <a:p>
            <a:pPr algn="just"/>
            <a:r>
              <a:rPr lang="it-IT" sz="1800" dirty="0" smtClean="0"/>
              <a:t>Le elezioni del Consiglio metropolitano sono </a:t>
            </a:r>
            <a:r>
              <a:rPr lang="it-IT" sz="1800" b="1" dirty="0" smtClean="0"/>
              <a:t>indette dal sindaco metropolitano e si devono svolgere entro il 30 settembre 2014.</a:t>
            </a:r>
          </a:p>
          <a:p>
            <a:pPr algn="just"/>
            <a:r>
              <a:rPr lang="it-IT" sz="1800" dirty="0" smtClean="0"/>
              <a:t>Si prevede la presentazione di liste concorrenti e, a differenza che nelle Province, il sistema di elezione assume una carattere di tipo politico.</a:t>
            </a:r>
          </a:p>
          <a:p>
            <a:pPr marL="0" indent="0">
              <a:buNone/>
            </a:pPr>
            <a:endParaRPr lang="it-IT" sz="1800" dirty="0" smtClean="0"/>
          </a:p>
          <a:p>
            <a:pPr lvl="1" algn="just"/>
            <a:r>
              <a:rPr lang="it-IT" sz="1800" dirty="0" smtClean="0"/>
              <a:t>Per il consiglio metropolitano, infatti, l’attribuzione dei seggi, determinata con la votazione di ciascun elettore in base alla determinazione dell’indice ponderato di votazione per fasce di comuni, avviene in relazione alla </a:t>
            </a:r>
            <a:r>
              <a:rPr lang="it-IT" sz="1800" b="1" dirty="0" smtClean="0"/>
              <a:t>cifra</a:t>
            </a:r>
            <a:r>
              <a:rPr lang="it-IT" sz="1800" dirty="0" smtClean="0"/>
              <a:t> </a:t>
            </a:r>
            <a:r>
              <a:rPr lang="it-IT" sz="1800" b="1" dirty="0" smtClean="0"/>
              <a:t>elettorale ponderata di ciascun lista</a:t>
            </a:r>
            <a:r>
              <a:rPr lang="it-IT" sz="1800" dirty="0" smtClean="0"/>
              <a:t>.</a:t>
            </a:r>
          </a:p>
          <a:p>
            <a:pPr lvl="1"/>
            <a:endParaRPr lang="it-IT" sz="1800" dirty="0" smtClean="0"/>
          </a:p>
          <a:p>
            <a:pPr lvl="1"/>
            <a:r>
              <a:rPr lang="it-IT" sz="1800" dirty="0" smtClean="0"/>
              <a:t>L’Ufficio elettorale dovrà determinare il numero di seggi da attribuire alle liste e proclamare l’elezione dei candidati che conseguono la cifra maggiore in ogni lista, dividendo il numero dei votanti successivamente per 1, 2, 3, 4 … fino al numero di consiglieri da eleggere per ogni lista.</a:t>
            </a:r>
          </a:p>
          <a:p>
            <a:pPr marL="0" indent="0">
              <a:buNone/>
            </a:pPr>
            <a:endParaRPr lang="it-IT" sz="1800" dirty="0" smtClean="0"/>
          </a:p>
        </p:txBody>
      </p:sp>
      <p:sp>
        <p:nvSpPr>
          <p:cNvPr id="2" name="Titolo 1"/>
          <p:cNvSpPr>
            <a:spLocks noGrp="1"/>
          </p:cNvSpPr>
          <p:nvPr>
            <p:ph type="title" idx="4294967295"/>
          </p:nvPr>
        </p:nvSpPr>
        <p:spPr/>
        <p:style>
          <a:lnRef idx="1">
            <a:schemeClr val="accent1"/>
          </a:lnRef>
          <a:fillRef idx="2">
            <a:schemeClr val="accent1"/>
          </a:fillRef>
          <a:effectRef idx="1">
            <a:schemeClr val="accent1"/>
          </a:effectRef>
          <a:fontRef idx="minor">
            <a:schemeClr val="dk1"/>
          </a:fontRef>
        </p:style>
        <p:txBody>
          <a:bodyPr>
            <a:normAutofit/>
          </a:bodyPr>
          <a:lstStyle/>
          <a:p>
            <a:pPr eaLnBrk="1" hangingPunct="1"/>
            <a:r>
              <a:rPr lang="it-IT" sz="4000" smtClean="0">
                <a:solidFill>
                  <a:schemeClr val="tx1"/>
                </a:solidFill>
              </a:rPr>
              <a:t> L’elezione del consiglio metropolitano</a:t>
            </a:r>
          </a:p>
        </p:txBody>
      </p:sp>
      <p:sp>
        <p:nvSpPr>
          <p:cNvPr id="3" name="Segnaposto numero diapositiva 2"/>
          <p:cNvSpPr>
            <a:spLocks noGrp="1"/>
          </p:cNvSpPr>
          <p:nvPr>
            <p:ph type="sldNum" sz="quarter" idx="12"/>
          </p:nvPr>
        </p:nvSpPr>
        <p:spPr/>
        <p:txBody>
          <a:bodyPr/>
          <a:lstStyle/>
          <a:p>
            <a:pPr>
              <a:defRPr/>
            </a:pPr>
            <a:fld id="{1FC702F8-B2DD-46BA-B14C-4E7AB82C31E4}" type="slidenum">
              <a:rPr lang="it-IT" smtClean="0">
                <a:solidFill>
                  <a:schemeClr val="tx1"/>
                </a:solidFill>
              </a:rPr>
              <a:pPr>
                <a:defRPr/>
              </a:pPr>
              <a:t>12</a:t>
            </a:fld>
            <a:endParaRPr lang="it-IT" dirty="0">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it-IT" sz="3600" dirty="0" smtClean="0"/>
              <a:t>L’attuazione della Legge 56/14: </a:t>
            </a:r>
            <a:br>
              <a:rPr lang="it-IT" sz="3600" dirty="0" smtClean="0"/>
            </a:br>
            <a:r>
              <a:rPr lang="it-IT" sz="3600" dirty="0" smtClean="0"/>
              <a:t>il protocollo Anci - </a:t>
            </a:r>
            <a:r>
              <a:rPr lang="it-IT" sz="3600" dirty="0" err="1" smtClean="0"/>
              <a:t>Upi</a:t>
            </a:r>
            <a:endParaRPr lang="it-IT" sz="3600" dirty="0"/>
          </a:p>
        </p:txBody>
      </p:sp>
      <p:sp>
        <p:nvSpPr>
          <p:cNvPr id="3" name="Segnaposto contenuto 2"/>
          <p:cNvSpPr>
            <a:spLocks noGrp="1"/>
          </p:cNvSpPr>
          <p:nvPr>
            <p:ph idx="1"/>
          </p:nvPr>
        </p:nvSpPr>
        <p:spPr>
          <a:xfrm>
            <a:off x="457200" y="1600200"/>
            <a:ext cx="8219256" cy="4781128"/>
          </a:xfrm>
        </p:spPr>
        <p:style>
          <a:lnRef idx="1">
            <a:schemeClr val="accent5"/>
          </a:lnRef>
          <a:fillRef idx="2">
            <a:schemeClr val="accent5"/>
          </a:fillRef>
          <a:effectRef idx="1">
            <a:schemeClr val="accent5"/>
          </a:effectRef>
          <a:fontRef idx="minor">
            <a:schemeClr val="dk1"/>
          </a:fontRef>
        </p:style>
        <p:txBody>
          <a:bodyPr/>
          <a:lstStyle/>
          <a:p>
            <a:pPr marL="0" indent="0" algn="just">
              <a:buNone/>
            </a:pPr>
            <a:r>
              <a:rPr lang="it-IT" sz="1800" dirty="0" smtClean="0"/>
              <a:t>I prossimi mesi quindi saranno complessi e segnati da tappe decisive per l’intero sistema di governo locale: </a:t>
            </a:r>
            <a:r>
              <a:rPr lang="it-IT" sz="1800" b="1" dirty="0" smtClean="0"/>
              <a:t>Province, Città Metropolitane e Comuni</a:t>
            </a:r>
            <a:r>
              <a:rPr lang="it-IT" sz="1800" dirty="0" smtClean="0"/>
              <a:t>.</a:t>
            </a:r>
          </a:p>
          <a:p>
            <a:pPr marL="0" indent="0">
              <a:buNone/>
            </a:pPr>
            <a:endParaRPr lang="it-IT" sz="1800" dirty="0" smtClean="0"/>
          </a:p>
          <a:p>
            <a:pPr marL="0" indent="0" algn="just">
              <a:buNone/>
            </a:pPr>
            <a:r>
              <a:rPr lang="it-IT" sz="1800" dirty="0" smtClean="0"/>
              <a:t>Per </a:t>
            </a:r>
            <a:r>
              <a:rPr lang="it-IT" sz="1800" b="1" dirty="0" smtClean="0"/>
              <a:t>accompagnare </a:t>
            </a:r>
            <a:r>
              <a:rPr lang="it-IT" sz="1800" b="1" dirty="0"/>
              <a:t>questo processo </a:t>
            </a:r>
            <a:r>
              <a:rPr lang="it-IT" sz="1800" b="1" dirty="0" smtClean="0"/>
              <a:t> </a:t>
            </a:r>
            <a:r>
              <a:rPr lang="it-IT" sz="1800" dirty="0" smtClean="0"/>
              <a:t>Anci e </a:t>
            </a:r>
            <a:r>
              <a:rPr lang="it-IT" sz="1800" dirty="0" err="1" smtClean="0"/>
              <a:t>Upi</a:t>
            </a:r>
            <a:r>
              <a:rPr lang="it-IT" sz="1800" dirty="0" smtClean="0"/>
              <a:t> hanno siglato un </a:t>
            </a:r>
            <a:r>
              <a:rPr lang="it-IT" sz="1800" dirty="0"/>
              <a:t>protocollo d’intesa per affermare un percorso di massima integrazione delle associazione delle autonomie locali </a:t>
            </a:r>
            <a:r>
              <a:rPr lang="it-IT" sz="1800" dirty="0" smtClean="0"/>
              <a:t>.</a:t>
            </a:r>
          </a:p>
          <a:p>
            <a:pPr marL="0" indent="0">
              <a:buNone/>
            </a:pPr>
            <a:endParaRPr lang="it-IT" sz="1800" dirty="0" smtClean="0"/>
          </a:p>
          <a:p>
            <a:pPr marL="0" indent="0" algn="just">
              <a:buNone/>
            </a:pPr>
            <a:r>
              <a:rPr lang="it-IT" sz="1800" b="1" dirty="0" smtClean="0"/>
              <a:t>Comuni</a:t>
            </a:r>
            <a:r>
              <a:rPr lang="it-IT" sz="1800" b="1" dirty="0"/>
              <a:t>, Città metropolitane e Province</a:t>
            </a:r>
            <a:r>
              <a:rPr lang="it-IT" sz="1800" dirty="0"/>
              <a:t>, che escono completamente innovate dalle ultime leggi approvate in </a:t>
            </a:r>
            <a:r>
              <a:rPr lang="it-IT" sz="1800" dirty="0" smtClean="0"/>
              <a:t>Parlamento, hanno </a:t>
            </a:r>
            <a:r>
              <a:rPr lang="it-IT" sz="1800" dirty="0"/>
              <a:t>bisogno di una forte azione unitaria per affrontare e portare a termine </a:t>
            </a:r>
            <a:r>
              <a:rPr lang="it-IT" sz="1800" dirty="0" smtClean="0"/>
              <a:t>questi </a:t>
            </a:r>
            <a:r>
              <a:rPr lang="it-IT" sz="1800" dirty="0"/>
              <a:t>processi e </a:t>
            </a:r>
            <a:r>
              <a:rPr lang="it-IT" sz="1800" b="1" dirty="0"/>
              <a:t>riaffermare il ruolo centrale delle autonomie locali nel sistema paese. </a:t>
            </a:r>
            <a:endParaRPr lang="it-IT" sz="1800" b="1" dirty="0" smtClean="0"/>
          </a:p>
          <a:p>
            <a:pPr marL="0" indent="0">
              <a:buNone/>
            </a:pPr>
            <a:endParaRPr lang="it-IT" sz="1800" dirty="0"/>
          </a:p>
          <a:p>
            <a:pPr marL="0" indent="0" algn="just">
              <a:buNone/>
            </a:pPr>
            <a:r>
              <a:rPr lang="it-IT" sz="1800" dirty="0" smtClean="0"/>
              <a:t>Attraverso </a:t>
            </a:r>
            <a:r>
              <a:rPr lang="it-IT" sz="1800" b="1" dirty="0" smtClean="0"/>
              <a:t>l’integrazione</a:t>
            </a:r>
            <a:r>
              <a:rPr lang="it-IT" sz="1800" dirty="0" smtClean="0"/>
              <a:t> delle Associazioni di rappresentanza, Anci e </a:t>
            </a:r>
            <a:r>
              <a:rPr lang="it-IT" sz="1800" dirty="0" err="1" smtClean="0"/>
              <a:t>Upi</a:t>
            </a:r>
            <a:r>
              <a:rPr lang="it-IT" sz="1800" dirty="0" smtClean="0"/>
              <a:t>, sia a livello nazionale che regionale,  </a:t>
            </a:r>
            <a:r>
              <a:rPr lang="it-IT" sz="1800" dirty="0" smtClean="0"/>
              <a:t>intendono garantire agli amministratori locali impegnati a dare attuazione alla riforma, tutto il </a:t>
            </a:r>
            <a:r>
              <a:rPr lang="it-IT" sz="1800" b="1" dirty="0" smtClean="0"/>
              <a:t>supporto tecnico e politico </a:t>
            </a:r>
            <a:r>
              <a:rPr lang="it-IT" sz="1800" dirty="0" smtClean="0"/>
              <a:t>necessario per affrontare le sfide che si </a:t>
            </a:r>
            <a:r>
              <a:rPr lang="it-IT" sz="1800" dirty="0" smtClean="0"/>
              <a:t>presenteranno. </a:t>
            </a:r>
            <a:endParaRPr lang="it-IT" sz="1800" dirty="0"/>
          </a:p>
        </p:txBody>
      </p:sp>
      <p:sp>
        <p:nvSpPr>
          <p:cNvPr id="4" name="Segnaposto numero diapositiva 3"/>
          <p:cNvSpPr>
            <a:spLocks noGrp="1"/>
          </p:cNvSpPr>
          <p:nvPr>
            <p:ph type="sldNum" sz="quarter" idx="12"/>
          </p:nvPr>
        </p:nvSpPr>
        <p:spPr/>
        <p:txBody>
          <a:bodyPr/>
          <a:lstStyle/>
          <a:p>
            <a:pPr>
              <a:defRPr/>
            </a:pPr>
            <a:fld id="{1FC702F8-B2DD-46BA-B14C-4E7AB82C31E4}" type="slidenum">
              <a:rPr lang="it-IT" smtClean="0">
                <a:solidFill>
                  <a:schemeClr val="tx1"/>
                </a:solidFill>
              </a:rPr>
              <a:pPr>
                <a:defRPr/>
              </a:pPr>
              <a:t>13</a:t>
            </a:fld>
            <a:endParaRPr lang="it-IT" dirty="0">
              <a:solidFill>
                <a:schemeClr val="tx1"/>
              </a:solidFill>
            </a:endParaRPr>
          </a:p>
        </p:txBody>
      </p:sp>
    </p:spTree>
    <p:extLst>
      <p:ext uri="{BB962C8B-B14F-4D97-AF65-F5344CB8AC3E}">
        <p14:creationId xmlns:p14="http://schemas.microsoft.com/office/powerpoint/2010/main" val="2182544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rtlCol="0">
            <a:normAutofit/>
          </a:bodyPr>
          <a:lstStyle/>
          <a:p>
            <a:pPr eaLnBrk="1" fontAlgn="auto" hangingPunct="1">
              <a:spcAft>
                <a:spcPts val="0"/>
              </a:spcAft>
              <a:defRPr/>
            </a:pPr>
            <a:r>
              <a:rPr lang="it-IT" sz="3200" dirty="0" smtClean="0"/>
              <a:t>L’attuazione della Legge 56/14: </a:t>
            </a:r>
            <a:br>
              <a:rPr lang="it-IT" sz="3200" dirty="0" smtClean="0"/>
            </a:br>
            <a:r>
              <a:rPr lang="it-IT" sz="3200" dirty="0" smtClean="0"/>
              <a:t>i tavoli di lavoro Governo, Regioni, Anci, </a:t>
            </a:r>
            <a:r>
              <a:rPr lang="it-IT" sz="3200" dirty="0" err="1" smtClean="0"/>
              <a:t>Upi</a:t>
            </a:r>
            <a:r>
              <a:rPr lang="it-IT" sz="3200" dirty="0" smtClean="0"/>
              <a:t> </a:t>
            </a:r>
            <a:endParaRPr lang="it-IT" sz="3200" dirty="0"/>
          </a:p>
        </p:txBody>
      </p:sp>
      <p:sp>
        <p:nvSpPr>
          <p:cNvPr id="15362" name="Segnaposto contenuto 2"/>
          <p:cNvSpPr>
            <a:spLocks noGrp="1"/>
          </p:cNvSpPr>
          <p:nvPr>
            <p:ph idx="1"/>
          </p:nvPr>
        </p:nvSpPr>
        <p:spPr>
          <a:xfrm>
            <a:off x="457200" y="1600200"/>
            <a:ext cx="8229600" cy="4709120"/>
          </a:xfrm>
          <a:ln>
            <a:solidFill>
              <a:schemeClr val="tx2">
                <a:lumMod val="75000"/>
              </a:schemeClr>
            </a:solidFill>
          </a:ln>
        </p:spPr>
        <p:txBody>
          <a:bodyPr/>
          <a:lstStyle/>
          <a:p>
            <a:pPr marL="0" indent="0" algn="just" eaLnBrk="1" hangingPunct="1">
              <a:buFont typeface="Arial" charset="0"/>
              <a:buNone/>
            </a:pPr>
            <a:r>
              <a:rPr lang="it-IT" sz="2400" dirty="0" smtClean="0"/>
              <a:t>All’indomani dall’approvazione della Legge 56/14 il Governo, secondo quanto previsto dal comma 149  della legge, ha aperto due tavoli di lavoro.</a:t>
            </a:r>
          </a:p>
          <a:p>
            <a:pPr marL="0" indent="0" algn="just" eaLnBrk="1" hangingPunct="1">
              <a:buFont typeface="Arial" charset="0"/>
              <a:buNone/>
            </a:pPr>
            <a:r>
              <a:rPr lang="it-IT" sz="2400" dirty="0" smtClean="0"/>
              <a:t>	</a:t>
            </a:r>
          </a:p>
          <a:p>
            <a:pPr marL="0" indent="0" algn="just" eaLnBrk="1" hangingPunct="1">
              <a:buFont typeface="Arial" charset="0"/>
              <a:buNone/>
            </a:pPr>
            <a:r>
              <a:rPr lang="it-IT" sz="2400" dirty="0"/>
              <a:t>	</a:t>
            </a:r>
            <a:r>
              <a:rPr lang="it-IT" sz="2400" dirty="0" smtClean="0"/>
              <a:t>Un tavolo politico, tra Governo, Regioni, Anci e </a:t>
            </a:r>
            <a:r>
              <a:rPr lang="it-IT" sz="2400" dirty="0" err="1" smtClean="0"/>
              <a:t>Upi</a:t>
            </a:r>
            <a:r>
              <a:rPr lang="it-IT" sz="2400" dirty="0" smtClean="0"/>
              <a:t>, 	con il 	compito di portare a compimento l’accordo 	in 	Conferenza unificata sulla  ripartizione delle funzioni	di Province e Città metropolitane.</a:t>
            </a:r>
          </a:p>
          <a:p>
            <a:pPr marL="0" indent="0" eaLnBrk="1" hangingPunct="1">
              <a:buFont typeface="Arial" charset="0"/>
              <a:buNone/>
            </a:pPr>
            <a:endParaRPr lang="it-IT" sz="2400" dirty="0" smtClean="0"/>
          </a:p>
          <a:p>
            <a:pPr marL="0" indent="0" eaLnBrk="1" hangingPunct="1">
              <a:buFont typeface="Arial" charset="0"/>
              <a:buNone/>
            </a:pPr>
            <a:r>
              <a:rPr lang="it-IT" sz="2400" dirty="0" smtClean="0"/>
              <a:t>	Un tavolo tecnico con Anci e </a:t>
            </a:r>
            <a:r>
              <a:rPr lang="it-IT" sz="2400" dirty="0" err="1" smtClean="0"/>
              <a:t>Upi</a:t>
            </a:r>
            <a:r>
              <a:rPr lang="it-IT" sz="2400" dirty="0" smtClean="0"/>
              <a:t> , con l’obiettivo di 	fornire i chiarimenti per l’interpretazione e l’applicazione 	della legge 56/14.</a:t>
            </a:r>
          </a:p>
        </p:txBody>
      </p:sp>
      <p:sp>
        <p:nvSpPr>
          <p:cNvPr id="5" name="Freccia a destra 4"/>
          <p:cNvSpPr/>
          <p:nvPr/>
        </p:nvSpPr>
        <p:spPr>
          <a:xfrm>
            <a:off x="539750" y="3357563"/>
            <a:ext cx="647700" cy="7191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6" name="Freccia a destra 5"/>
          <p:cNvSpPr/>
          <p:nvPr/>
        </p:nvSpPr>
        <p:spPr>
          <a:xfrm>
            <a:off x="611188" y="5229225"/>
            <a:ext cx="647700" cy="7207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3" name="Segnaposto numero diapositiva 2"/>
          <p:cNvSpPr>
            <a:spLocks noGrp="1"/>
          </p:cNvSpPr>
          <p:nvPr>
            <p:ph type="sldNum" sz="quarter" idx="12"/>
          </p:nvPr>
        </p:nvSpPr>
        <p:spPr/>
        <p:txBody>
          <a:bodyPr/>
          <a:lstStyle/>
          <a:p>
            <a:pPr>
              <a:defRPr/>
            </a:pPr>
            <a:fld id="{1FC702F8-B2DD-46BA-B14C-4E7AB82C31E4}" type="slidenum">
              <a:rPr lang="it-IT" smtClean="0">
                <a:solidFill>
                  <a:schemeClr val="tx1"/>
                </a:solidFill>
              </a:rPr>
              <a:pPr>
                <a:defRPr/>
              </a:pPr>
              <a:t>2</a:t>
            </a:fld>
            <a:endParaRPr lang="it-IT"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8313" y="188913"/>
            <a:ext cx="8229600" cy="1143000"/>
          </a:xfrm>
        </p:spPr>
        <p:style>
          <a:lnRef idx="1">
            <a:schemeClr val="accent1"/>
          </a:lnRef>
          <a:fillRef idx="2">
            <a:schemeClr val="accent1"/>
          </a:fillRef>
          <a:effectRef idx="1">
            <a:schemeClr val="accent1"/>
          </a:effectRef>
          <a:fontRef idx="minor">
            <a:schemeClr val="dk1"/>
          </a:fontRef>
        </p:style>
        <p:txBody>
          <a:bodyPr rtlCol="0">
            <a:normAutofit/>
          </a:bodyPr>
          <a:lstStyle/>
          <a:p>
            <a:pPr eaLnBrk="1" fontAlgn="auto" hangingPunct="1">
              <a:spcAft>
                <a:spcPts val="0"/>
              </a:spcAft>
              <a:defRPr/>
            </a:pPr>
            <a:r>
              <a:rPr lang="it-IT" dirty="0" smtClean="0"/>
              <a:t>I lavori del Tavolo politico</a:t>
            </a:r>
            <a:endParaRPr lang="it-IT" dirty="0"/>
          </a:p>
        </p:txBody>
      </p:sp>
      <p:sp>
        <p:nvSpPr>
          <p:cNvPr id="18434" name="Segnaposto contenuto 2"/>
          <p:cNvSpPr>
            <a:spLocks noGrp="1"/>
          </p:cNvSpPr>
          <p:nvPr>
            <p:ph idx="1"/>
          </p:nvPr>
        </p:nvSpPr>
        <p:spPr>
          <a:ln>
            <a:solidFill>
              <a:schemeClr val="tx2"/>
            </a:solidFill>
          </a:ln>
        </p:spPr>
        <p:txBody>
          <a:bodyPr/>
          <a:lstStyle/>
          <a:p>
            <a:pPr marL="0" indent="0" algn="just" eaLnBrk="1" hangingPunct="1">
              <a:buFont typeface="Arial" charset="0"/>
              <a:buNone/>
            </a:pPr>
            <a:r>
              <a:rPr lang="it-IT" sz="2000" dirty="0" smtClean="0"/>
              <a:t>Il tavolo politico si è riunito ufficialmente una sola  volta. I suoi compiti sono:</a:t>
            </a:r>
          </a:p>
          <a:p>
            <a:pPr lvl="1" algn="just" eaLnBrk="1" hangingPunct="1">
              <a:buFont typeface="Wingdings" pitchFamily="2" charset="2"/>
              <a:buChar char="Ø"/>
            </a:pPr>
            <a:r>
              <a:rPr lang="it-IT" sz="2000" dirty="0" smtClean="0"/>
              <a:t>elaborare l’accordo da sancire </a:t>
            </a:r>
            <a:r>
              <a:rPr lang="it-IT" sz="2000" b="1" dirty="0" smtClean="0"/>
              <a:t>entro l’8 luglio in Conferenza unificata sulle funzioni </a:t>
            </a:r>
            <a:r>
              <a:rPr lang="it-IT" sz="2000" dirty="0" smtClean="0"/>
              <a:t>che devono essere comprese tra le funzioni fondamentali delle Province e delle Città metropolitane e le funzioni che invece sono oggetto di trasferimento, secondo quanto stabilito dal comma 89 della Legge 56/14;</a:t>
            </a:r>
          </a:p>
          <a:p>
            <a:pPr lvl="1" algn="just" eaLnBrk="1" hangingPunct="1">
              <a:buFont typeface="Wingdings" pitchFamily="2" charset="2"/>
              <a:buChar char="Ø"/>
            </a:pPr>
            <a:r>
              <a:rPr lang="it-IT" sz="2000" dirty="0" smtClean="0"/>
              <a:t>verificare il </a:t>
            </a:r>
            <a:r>
              <a:rPr lang="it-IT" sz="2000" b="1" dirty="0" smtClean="0"/>
              <a:t>DPCM</a:t>
            </a:r>
            <a:r>
              <a:rPr lang="it-IT" sz="2000" dirty="0" smtClean="0"/>
              <a:t> per il </a:t>
            </a:r>
            <a:r>
              <a:rPr lang="it-IT" sz="2000" b="1" dirty="0" smtClean="0"/>
              <a:t>trasferimento delle risorse e del personale </a:t>
            </a:r>
            <a:r>
              <a:rPr lang="it-IT" sz="2000" dirty="0" smtClean="0"/>
              <a:t>legati all’eventuale trasferimento delle funzioni provinciali in vista dell’intesa in Conferenza unificata </a:t>
            </a:r>
            <a:r>
              <a:rPr lang="it-IT" sz="2000" b="1" dirty="0" smtClean="0"/>
              <a:t>entro l’8 luglio 2014</a:t>
            </a:r>
            <a:r>
              <a:rPr lang="it-IT" sz="2000" dirty="0" smtClean="0"/>
              <a:t>.</a:t>
            </a:r>
          </a:p>
          <a:p>
            <a:pPr lvl="1" algn="just" eaLnBrk="1" hangingPunct="1">
              <a:buFont typeface="Wingdings" pitchFamily="2" charset="2"/>
              <a:buChar char="Ø"/>
            </a:pPr>
            <a:r>
              <a:rPr lang="it-IT" sz="2000" dirty="0" smtClean="0"/>
              <a:t>verificare il </a:t>
            </a:r>
            <a:r>
              <a:rPr lang="it-IT" sz="2000" b="1" dirty="0" smtClean="0"/>
              <a:t>decreto ministeriale </a:t>
            </a:r>
            <a:r>
              <a:rPr lang="it-IT" sz="2000" dirty="0" smtClean="0"/>
              <a:t>con le misure premiali per le Regioni che riordinano gli enti e strutture a favore di Province e Città metropolitane.</a:t>
            </a:r>
          </a:p>
          <a:p>
            <a:pPr lvl="1" algn="just" eaLnBrk="1" hangingPunct="1">
              <a:buFont typeface="Wingdings" pitchFamily="2" charset="2"/>
              <a:buChar char="Ø"/>
            </a:pPr>
            <a:r>
              <a:rPr lang="it-IT" sz="2000" b="1" dirty="0" smtClean="0"/>
              <a:t>monitorare le leggi regionali </a:t>
            </a:r>
            <a:r>
              <a:rPr lang="it-IT" sz="2000" dirty="0" smtClean="0"/>
              <a:t>di attuazione della legge 56/14.</a:t>
            </a:r>
          </a:p>
          <a:p>
            <a:pPr lvl="1" algn="just" eaLnBrk="1" hangingPunct="1">
              <a:buFont typeface="Wingdings" pitchFamily="2" charset="2"/>
              <a:buChar char="Ø"/>
            </a:pPr>
            <a:endParaRPr lang="it-IT" sz="2000" dirty="0" smtClean="0"/>
          </a:p>
        </p:txBody>
      </p:sp>
      <p:sp>
        <p:nvSpPr>
          <p:cNvPr id="3" name="Segnaposto numero diapositiva 2"/>
          <p:cNvSpPr>
            <a:spLocks noGrp="1"/>
          </p:cNvSpPr>
          <p:nvPr>
            <p:ph type="sldNum" sz="quarter" idx="12"/>
          </p:nvPr>
        </p:nvSpPr>
        <p:spPr/>
        <p:txBody>
          <a:bodyPr/>
          <a:lstStyle/>
          <a:p>
            <a:pPr>
              <a:defRPr/>
            </a:pPr>
            <a:fld id="{1FC702F8-B2DD-46BA-B14C-4E7AB82C31E4}" type="slidenum">
              <a:rPr lang="it-IT" smtClean="0">
                <a:solidFill>
                  <a:schemeClr val="tx1"/>
                </a:solidFill>
              </a:rPr>
              <a:pPr>
                <a:defRPr/>
              </a:pPr>
              <a:t>3</a:t>
            </a:fld>
            <a:endParaRPr lang="it-IT"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18488" cy="1209675"/>
          </a:xfrm>
          <a:ln/>
        </p:spPr>
        <p:style>
          <a:lnRef idx="1">
            <a:schemeClr val="accent1"/>
          </a:lnRef>
          <a:fillRef idx="2">
            <a:schemeClr val="accent1"/>
          </a:fillRef>
          <a:effectRef idx="1">
            <a:schemeClr val="accent1"/>
          </a:effectRef>
          <a:fontRef idx="minor">
            <a:schemeClr val="dk1"/>
          </a:fontRef>
        </p:style>
        <p:txBody>
          <a:bodyPr>
            <a:normAutofit/>
          </a:bodyPr>
          <a:lstStyle/>
          <a:p>
            <a:pPr eaLnBrk="1" hangingPunct="1"/>
            <a:r>
              <a:rPr lang="it-IT" sz="2800" b="1" dirty="0" smtClean="0"/>
              <a:t>Le funzioni delle Province e delle Città metropolitane</a:t>
            </a:r>
            <a:r>
              <a:rPr lang="it-IT" sz="3600" b="1" dirty="0" smtClean="0"/>
              <a:t>. </a:t>
            </a:r>
            <a:br>
              <a:rPr lang="it-IT" sz="3600" b="1" dirty="0" smtClean="0"/>
            </a:br>
            <a:r>
              <a:rPr lang="it-IT" sz="2800" b="1" dirty="0" smtClean="0"/>
              <a:t>L’accordo dell’8 luglio.</a:t>
            </a:r>
          </a:p>
        </p:txBody>
      </p:sp>
      <p:sp>
        <p:nvSpPr>
          <p:cNvPr id="3" name="Segnaposto contenuto 2"/>
          <p:cNvSpPr>
            <a:spLocks noGrp="1"/>
          </p:cNvSpPr>
          <p:nvPr>
            <p:ph idx="1"/>
          </p:nvPr>
        </p:nvSpPr>
        <p:spPr>
          <a:xfrm>
            <a:off x="468313" y="1773238"/>
            <a:ext cx="8280400" cy="4535487"/>
          </a:xfrm>
        </p:spPr>
        <p:style>
          <a:lnRef idx="2">
            <a:schemeClr val="accent1"/>
          </a:lnRef>
          <a:fillRef idx="1">
            <a:schemeClr val="lt1"/>
          </a:fillRef>
          <a:effectRef idx="0">
            <a:schemeClr val="accent1"/>
          </a:effectRef>
          <a:fontRef idx="minor">
            <a:schemeClr val="dk1"/>
          </a:fontRef>
        </p:style>
        <p:txBody>
          <a:bodyPr>
            <a:normAutofit lnSpcReduction="10000"/>
          </a:bodyPr>
          <a:lstStyle/>
          <a:p>
            <a:pPr marL="0" indent="0" eaLnBrk="1" hangingPunct="1">
              <a:lnSpc>
                <a:spcPct val="80000"/>
              </a:lnSpc>
              <a:buFont typeface="Arial" charset="0"/>
              <a:buNone/>
              <a:defRPr/>
            </a:pPr>
            <a:endParaRPr lang="it-IT" sz="1600" dirty="0" smtClean="0">
              <a:solidFill>
                <a:srgbClr val="000000"/>
              </a:solidFill>
            </a:endParaRPr>
          </a:p>
          <a:p>
            <a:pPr marL="536575" lvl="1" indent="-357188" algn="just" eaLnBrk="1" hangingPunct="1">
              <a:lnSpc>
                <a:spcPct val="80000"/>
              </a:lnSpc>
              <a:buFontTx/>
              <a:buChar char="•"/>
              <a:defRPr/>
            </a:pPr>
            <a:r>
              <a:rPr lang="it-IT" sz="1800" dirty="0" smtClean="0">
                <a:solidFill>
                  <a:srgbClr val="000000"/>
                </a:solidFill>
              </a:rPr>
              <a:t>La legge 56/14, </a:t>
            </a:r>
            <a:r>
              <a:rPr lang="it-IT" sz="1800" b="1" dirty="0" smtClean="0">
                <a:solidFill>
                  <a:srgbClr val="000000"/>
                </a:solidFill>
              </a:rPr>
              <a:t>al comma 91</a:t>
            </a:r>
            <a:r>
              <a:rPr lang="it-IT" sz="1800" dirty="0" smtClean="0">
                <a:solidFill>
                  <a:srgbClr val="000000"/>
                </a:solidFill>
              </a:rPr>
              <a:t>, stabilisce che, ferme restando le funzioni fondamentali che restano in capo alle Province, </a:t>
            </a:r>
            <a:r>
              <a:rPr lang="it-IT" sz="1800" b="1" u="sng" dirty="0" smtClean="0">
                <a:solidFill>
                  <a:srgbClr val="000000"/>
                </a:solidFill>
              </a:rPr>
              <a:t>entro l’8 luglio</a:t>
            </a:r>
            <a:r>
              <a:rPr lang="it-IT" sz="1800" dirty="0" smtClean="0">
                <a:solidFill>
                  <a:srgbClr val="000000"/>
                </a:solidFill>
              </a:rPr>
              <a:t>, sentite le organizzazioni sindacali, tramite accordo in Conferenza unificata, Stato e Regioni individuano puntualmente le </a:t>
            </a:r>
            <a:r>
              <a:rPr lang="it-IT" sz="1800" b="1" dirty="0" smtClean="0">
                <a:solidFill>
                  <a:srgbClr val="000000"/>
                </a:solidFill>
              </a:rPr>
              <a:t>funzioni amministrative delle Province che devono essere trasferite ad altri enti</a:t>
            </a:r>
            <a:r>
              <a:rPr lang="it-IT" sz="1800" dirty="0" smtClean="0">
                <a:solidFill>
                  <a:srgbClr val="000000"/>
                </a:solidFill>
              </a:rPr>
              <a:t>.</a:t>
            </a:r>
          </a:p>
          <a:p>
            <a:pPr marL="536575" lvl="1" indent="-357188" eaLnBrk="1" hangingPunct="1">
              <a:lnSpc>
                <a:spcPct val="80000"/>
              </a:lnSpc>
              <a:buFontTx/>
              <a:buChar char="•"/>
              <a:defRPr/>
            </a:pPr>
            <a:endParaRPr lang="it-IT" sz="1800" dirty="0" smtClean="0">
              <a:solidFill>
                <a:srgbClr val="000000"/>
              </a:solidFill>
            </a:endParaRPr>
          </a:p>
          <a:p>
            <a:pPr marL="536575" lvl="1" indent="-357188" algn="just" eaLnBrk="1" hangingPunct="1">
              <a:lnSpc>
                <a:spcPct val="80000"/>
              </a:lnSpc>
              <a:buFontTx/>
              <a:buChar char="•"/>
              <a:defRPr/>
            </a:pPr>
            <a:r>
              <a:rPr lang="it-IT" sz="1800" b="1" dirty="0" smtClean="0">
                <a:solidFill>
                  <a:srgbClr val="000000"/>
                </a:solidFill>
              </a:rPr>
              <a:t>Il comma 92 dispone che a seguito dell’accordo, sempre entro l’8 luglio </a:t>
            </a:r>
            <a:r>
              <a:rPr lang="it-IT" sz="1800" dirty="0" smtClean="0">
                <a:solidFill>
                  <a:srgbClr val="000000"/>
                </a:solidFill>
              </a:rPr>
              <a:t>con </a:t>
            </a:r>
            <a:r>
              <a:rPr lang="it-IT" sz="1800" b="1" dirty="0" smtClean="0">
                <a:solidFill>
                  <a:srgbClr val="000000"/>
                </a:solidFill>
              </a:rPr>
              <a:t>Decreto del Presidente del Consiglio dei Ministri, </a:t>
            </a:r>
            <a:r>
              <a:rPr lang="it-IT" sz="1800" dirty="0" smtClean="0">
                <a:solidFill>
                  <a:srgbClr val="000000"/>
                </a:solidFill>
              </a:rPr>
              <a:t>previa intesa in Conferenza unificata, sono stabiliti </a:t>
            </a:r>
            <a:r>
              <a:rPr lang="it-IT" sz="1800" b="1" dirty="0" smtClean="0">
                <a:solidFill>
                  <a:srgbClr val="000000"/>
                </a:solidFill>
              </a:rPr>
              <a:t>i criteri generali per l’individuazione dei beni e delle risorse umane e finanziarie connesse </a:t>
            </a:r>
            <a:r>
              <a:rPr lang="it-IT" sz="1800" dirty="0" smtClean="0">
                <a:solidFill>
                  <a:srgbClr val="000000"/>
                </a:solidFill>
              </a:rPr>
              <a:t>alle funzioni che devono essere trasferite dalle Province agli altri enti (Comuni, Unioni di comuni e Regioni). </a:t>
            </a:r>
          </a:p>
          <a:p>
            <a:pPr marL="536575" lvl="1" indent="-357188" algn="just" eaLnBrk="1" hangingPunct="1">
              <a:lnSpc>
                <a:spcPct val="80000"/>
              </a:lnSpc>
              <a:buFontTx/>
              <a:buChar char="•"/>
              <a:defRPr/>
            </a:pPr>
            <a:endParaRPr lang="it-IT" sz="1800" dirty="0" smtClean="0">
              <a:solidFill>
                <a:srgbClr val="000000"/>
              </a:solidFill>
            </a:endParaRPr>
          </a:p>
          <a:p>
            <a:pPr marL="536575" lvl="1" indent="-357188" algn="just" eaLnBrk="1" hangingPunct="1">
              <a:lnSpc>
                <a:spcPct val="80000"/>
              </a:lnSpc>
              <a:buFontTx/>
              <a:buChar char="•"/>
              <a:defRPr/>
            </a:pPr>
            <a:r>
              <a:rPr lang="it-IT" sz="1800" dirty="0" smtClean="0">
                <a:solidFill>
                  <a:srgbClr val="000000"/>
                </a:solidFill>
              </a:rPr>
              <a:t>In caso di mancato accordo con le Regioni, secondo il comma 93, </a:t>
            </a:r>
            <a:r>
              <a:rPr lang="it-IT" sz="1800" b="1" dirty="0" smtClean="0">
                <a:solidFill>
                  <a:srgbClr val="000000"/>
                </a:solidFill>
              </a:rPr>
              <a:t>il Decreto del Presidente del Consiglio dei Ministri dispone comunque sulle funzioni di competenza statale</a:t>
            </a:r>
            <a:r>
              <a:rPr lang="it-IT" sz="1800" dirty="0" smtClean="0">
                <a:solidFill>
                  <a:srgbClr val="000000"/>
                </a:solidFill>
              </a:rPr>
              <a:t>. </a:t>
            </a:r>
          </a:p>
          <a:p>
            <a:pPr marL="536575" lvl="1" indent="-357188" algn="just" eaLnBrk="1" hangingPunct="1">
              <a:lnSpc>
                <a:spcPct val="80000"/>
              </a:lnSpc>
              <a:buFontTx/>
              <a:buChar char="•"/>
              <a:defRPr/>
            </a:pPr>
            <a:endParaRPr lang="it-IT" sz="1800" dirty="0" smtClean="0">
              <a:solidFill>
                <a:srgbClr val="000000"/>
              </a:solidFill>
            </a:endParaRPr>
          </a:p>
          <a:p>
            <a:pPr marL="536575" lvl="1" indent="-357188" algn="just" eaLnBrk="1" hangingPunct="1">
              <a:lnSpc>
                <a:spcPct val="80000"/>
              </a:lnSpc>
              <a:buFontTx/>
              <a:buChar char="•"/>
              <a:defRPr/>
            </a:pPr>
            <a:r>
              <a:rPr lang="it-IT" sz="1800" b="1" dirty="0" smtClean="0">
                <a:solidFill>
                  <a:srgbClr val="000000"/>
                </a:solidFill>
              </a:rPr>
              <a:t>Il comma 95</a:t>
            </a:r>
            <a:r>
              <a:rPr lang="it-IT" sz="1800" dirty="0" smtClean="0">
                <a:solidFill>
                  <a:srgbClr val="000000"/>
                </a:solidFill>
              </a:rPr>
              <a:t> stabilisce poi che </a:t>
            </a:r>
            <a:r>
              <a:rPr lang="it-IT" sz="1800" b="1" dirty="0" smtClean="0">
                <a:solidFill>
                  <a:srgbClr val="000000"/>
                </a:solidFill>
              </a:rPr>
              <a:t>le Regioni sono tenute a dare a</a:t>
            </a:r>
            <a:r>
              <a:rPr lang="it-IT" sz="1800" dirty="0" smtClean="0">
                <a:solidFill>
                  <a:srgbClr val="000000"/>
                </a:solidFill>
              </a:rPr>
              <a:t>ttuazione all’accordo di cui al comma 91 entro 6 mesi dall’entrata in vigore della Legge. Quindi </a:t>
            </a:r>
            <a:r>
              <a:rPr lang="it-IT" sz="1800" b="1" dirty="0" smtClean="0">
                <a:solidFill>
                  <a:srgbClr val="000000"/>
                </a:solidFill>
              </a:rPr>
              <a:t>entro l’8 ottobre 2014.</a:t>
            </a:r>
          </a:p>
          <a:p>
            <a:pPr marL="0" indent="0" eaLnBrk="1" hangingPunct="1">
              <a:lnSpc>
                <a:spcPct val="80000"/>
              </a:lnSpc>
              <a:buFont typeface="Arial" charset="0"/>
              <a:buNone/>
              <a:defRPr/>
            </a:pPr>
            <a:endParaRPr lang="it-IT" sz="1800" dirty="0" smtClean="0">
              <a:solidFill>
                <a:srgbClr val="000000"/>
              </a:solidFill>
            </a:endParaRPr>
          </a:p>
        </p:txBody>
      </p:sp>
      <p:sp>
        <p:nvSpPr>
          <p:cNvPr id="4" name="Segnaposto numero diapositiva 3"/>
          <p:cNvSpPr>
            <a:spLocks noGrp="1"/>
          </p:cNvSpPr>
          <p:nvPr>
            <p:ph type="sldNum" sz="quarter" idx="12"/>
          </p:nvPr>
        </p:nvSpPr>
        <p:spPr/>
        <p:txBody>
          <a:bodyPr/>
          <a:lstStyle/>
          <a:p>
            <a:pPr>
              <a:defRPr/>
            </a:pPr>
            <a:fld id="{1FC702F8-B2DD-46BA-B14C-4E7AB82C31E4}" type="slidenum">
              <a:rPr lang="it-IT" smtClean="0">
                <a:solidFill>
                  <a:schemeClr val="tx1"/>
                </a:solidFill>
              </a:rPr>
              <a:pPr>
                <a:defRPr/>
              </a:pPr>
              <a:t>4</a:t>
            </a:fld>
            <a:endParaRPr lang="it-IT"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rtlCol="0">
            <a:normAutofit/>
          </a:bodyPr>
          <a:lstStyle/>
          <a:p>
            <a:pPr eaLnBrk="1" fontAlgn="auto" hangingPunct="1">
              <a:spcAft>
                <a:spcPts val="0"/>
              </a:spcAft>
              <a:defRPr/>
            </a:pPr>
            <a:r>
              <a:rPr lang="it-IT" sz="2800" b="1" dirty="0" smtClean="0"/>
              <a:t>L’Accordo dell’8 luglio: le richieste di Anci e </a:t>
            </a:r>
            <a:r>
              <a:rPr lang="it-IT" sz="2800" b="1" dirty="0" err="1" smtClean="0"/>
              <a:t>Upi</a:t>
            </a:r>
            <a:r>
              <a:rPr lang="it-IT" sz="2800" b="1" dirty="0" smtClean="0"/>
              <a:t> </a:t>
            </a:r>
            <a:endParaRPr lang="it-IT" sz="2800" b="1" dirty="0"/>
          </a:p>
        </p:txBody>
      </p:sp>
      <p:sp>
        <p:nvSpPr>
          <p:cNvPr id="20482" name="Segnaposto contenuto 2"/>
          <p:cNvSpPr>
            <a:spLocks noGrp="1"/>
          </p:cNvSpPr>
          <p:nvPr>
            <p:ph idx="1"/>
          </p:nvPr>
        </p:nvSpPr>
        <p:spPr>
          <a:xfrm>
            <a:off x="457200" y="1600200"/>
            <a:ext cx="8219256" cy="4709120"/>
          </a:xfrm>
        </p:spPr>
        <p:style>
          <a:lnRef idx="2">
            <a:schemeClr val="accent1"/>
          </a:lnRef>
          <a:fillRef idx="1">
            <a:schemeClr val="lt1"/>
          </a:fillRef>
          <a:effectRef idx="0">
            <a:schemeClr val="accent1"/>
          </a:effectRef>
          <a:fontRef idx="minor">
            <a:schemeClr val="dk1"/>
          </a:fontRef>
        </p:style>
        <p:txBody>
          <a:bodyPr/>
          <a:lstStyle/>
          <a:p>
            <a:pPr marL="0" indent="0" algn="just" eaLnBrk="1" hangingPunct="1">
              <a:lnSpc>
                <a:spcPct val="80000"/>
              </a:lnSpc>
              <a:buFont typeface="Arial" charset="0"/>
              <a:buNone/>
            </a:pPr>
            <a:r>
              <a:rPr lang="it-IT" sz="1800" dirty="0" smtClean="0"/>
              <a:t>In vista della definizione dell’accordo in Conferenza Unificata, Anci e </a:t>
            </a:r>
            <a:r>
              <a:rPr lang="it-IT" sz="1800" dirty="0" err="1" smtClean="0"/>
              <a:t>Upi</a:t>
            </a:r>
            <a:r>
              <a:rPr lang="it-IT" sz="1800" dirty="0" smtClean="0"/>
              <a:t> hanno predisposto un documento unitario, nel quale si chiede di:</a:t>
            </a:r>
          </a:p>
          <a:p>
            <a:pPr lvl="1" algn="just" eaLnBrk="1" hangingPunct="1">
              <a:lnSpc>
                <a:spcPct val="80000"/>
              </a:lnSpc>
              <a:buFont typeface="Calibri" pitchFamily="34" charset="0"/>
              <a:buAutoNum type="arabicPeriod"/>
            </a:pPr>
            <a:r>
              <a:rPr lang="it-IT" sz="1800" b="1" dirty="0" smtClean="0"/>
              <a:t>prioritariamente </a:t>
            </a:r>
            <a:r>
              <a:rPr lang="it-IT" sz="1800" b="1" u="sng" dirty="0" smtClean="0"/>
              <a:t>far confluire nei nuovi cataloghi di funzioni fondamentali delle Province e delle Città Metropolitane le attuali funzioni amministrative già svolte dalle Province</a:t>
            </a:r>
            <a:r>
              <a:rPr lang="it-IT" sz="1800" dirty="0" smtClean="0"/>
              <a:t> per salvaguardare l’integrità di funzionamento degli enti, l’organizzazione del lavoro e l’efficienza dei servizi, nonché l’equilibrio finanziario;</a:t>
            </a:r>
          </a:p>
          <a:p>
            <a:pPr lvl="1" algn="just" eaLnBrk="1" hangingPunct="1">
              <a:lnSpc>
                <a:spcPct val="80000"/>
              </a:lnSpc>
              <a:buFont typeface="Calibri" pitchFamily="34" charset="0"/>
              <a:buAutoNum type="arabicPeriod"/>
            </a:pPr>
            <a:r>
              <a:rPr lang="it-IT" sz="1800" b="1" dirty="0"/>
              <a:t>i</a:t>
            </a:r>
            <a:r>
              <a:rPr lang="it-IT" sz="1800" b="1" dirty="0" smtClean="0"/>
              <a:t>ndividuare le </a:t>
            </a:r>
            <a:r>
              <a:rPr lang="it-IT" sz="1800" b="1" u="sng" dirty="0" smtClean="0"/>
              <a:t>ulteriori funzioni fondamentali delle Città Metropolitane</a:t>
            </a:r>
            <a:r>
              <a:rPr lang="it-IT" sz="1800" b="1" dirty="0" smtClean="0"/>
              <a:t> </a:t>
            </a:r>
            <a:r>
              <a:rPr lang="it-IT" sz="1800" dirty="0" smtClean="0"/>
              <a:t>per rafforzare adeguatamente questo nuovo livello di governo;</a:t>
            </a:r>
          </a:p>
          <a:p>
            <a:pPr lvl="1" algn="just" eaLnBrk="1" hangingPunct="1">
              <a:lnSpc>
                <a:spcPct val="80000"/>
              </a:lnSpc>
              <a:buFont typeface="Calibri" pitchFamily="34" charset="0"/>
              <a:buAutoNum type="arabicPeriod"/>
            </a:pPr>
            <a:r>
              <a:rPr lang="it-IT" sz="1800" b="1" u="sng" dirty="0" smtClean="0"/>
              <a:t>individuare e precisare di conseguenza quali funzioni diverse da quelle fondamentali vengono rimesse alla legislazione regionale</a:t>
            </a:r>
            <a:r>
              <a:rPr lang="it-IT" sz="1800" dirty="0" smtClean="0"/>
              <a:t>, secondo la competenza per materia prevista dall’articolo 117, commi 3 e 4 della Costituzione: su tali funzioni, l’accordo dovrà comunque precisare che il riordino ad opera delle singole Regioni non dovrà comportare la costituzione di nuovi enti e agenzie, e dovrà considerare in via prioritaria l’attribuzione delle funzioni provinciali ai Comuni, singoli o associati, alle  stesse Province o alle Città Metropolitane;</a:t>
            </a:r>
          </a:p>
          <a:p>
            <a:pPr lvl="1" algn="just" eaLnBrk="1" hangingPunct="1">
              <a:lnSpc>
                <a:spcPct val="80000"/>
              </a:lnSpc>
              <a:buFont typeface="Calibri" pitchFamily="34" charset="0"/>
              <a:buAutoNum type="arabicPeriod"/>
            </a:pPr>
            <a:r>
              <a:rPr lang="it-IT" sz="1800" b="1" u="sng" dirty="0" smtClean="0"/>
              <a:t>individuare le funzioni nelle materie di competenza legislativa statale</a:t>
            </a:r>
            <a:r>
              <a:rPr lang="it-IT" sz="1800" dirty="0" smtClean="0"/>
              <a:t>, che il DPCM attuativo dovrà poi trasferire, ricomponendo le relative competenze in modo organico in capo ad un unico livello istituzionale.</a:t>
            </a:r>
          </a:p>
        </p:txBody>
      </p:sp>
      <p:sp>
        <p:nvSpPr>
          <p:cNvPr id="3" name="Segnaposto numero diapositiva 2"/>
          <p:cNvSpPr>
            <a:spLocks noGrp="1"/>
          </p:cNvSpPr>
          <p:nvPr>
            <p:ph type="sldNum" sz="quarter" idx="12"/>
          </p:nvPr>
        </p:nvSpPr>
        <p:spPr/>
        <p:txBody>
          <a:bodyPr/>
          <a:lstStyle/>
          <a:p>
            <a:pPr>
              <a:defRPr/>
            </a:pPr>
            <a:fld id="{1FC702F8-B2DD-46BA-B14C-4E7AB82C31E4}" type="slidenum">
              <a:rPr lang="it-IT" smtClean="0">
                <a:solidFill>
                  <a:schemeClr val="tx1"/>
                </a:solidFill>
              </a:rPr>
              <a:pPr>
                <a:defRPr/>
              </a:pPr>
              <a:t>5</a:t>
            </a:fld>
            <a:endParaRPr lang="it-IT"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rtlCol="0">
            <a:normAutofit/>
          </a:bodyPr>
          <a:lstStyle/>
          <a:p>
            <a:pPr eaLnBrk="1" fontAlgn="auto" hangingPunct="1">
              <a:spcAft>
                <a:spcPts val="0"/>
              </a:spcAft>
              <a:defRPr/>
            </a:pPr>
            <a:r>
              <a:rPr lang="it-IT" dirty="0" smtClean="0"/>
              <a:t>I lavori del tavolo tecnico</a:t>
            </a:r>
            <a:endParaRPr lang="it-IT" dirty="0"/>
          </a:p>
        </p:txBody>
      </p:sp>
      <p:sp>
        <p:nvSpPr>
          <p:cNvPr id="3" name="Segnaposto contenuto 2"/>
          <p:cNvSpPr>
            <a:spLocks noGrp="1"/>
          </p:cNvSpPr>
          <p:nvPr>
            <p:ph idx="1"/>
          </p:nvPr>
        </p:nvSpPr>
        <p:spPr>
          <a:xfrm>
            <a:off x="457200" y="1600200"/>
            <a:ext cx="8229600" cy="4709119"/>
          </a:xfrm>
          <a:ln/>
        </p:spPr>
        <p:style>
          <a:lnRef idx="1">
            <a:schemeClr val="accent3"/>
          </a:lnRef>
          <a:fillRef idx="2">
            <a:schemeClr val="accent3"/>
          </a:fillRef>
          <a:effectRef idx="1">
            <a:schemeClr val="accent3"/>
          </a:effectRef>
          <a:fontRef idx="minor">
            <a:schemeClr val="dk1"/>
          </a:fontRef>
        </p:style>
        <p:txBody>
          <a:bodyPr>
            <a:normAutofit/>
          </a:bodyPr>
          <a:lstStyle/>
          <a:p>
            <a:pPr marL="0" indent="0" algn="just" eaLnBrk="1" hangingPunct="1">
              <a:lnSpc>
                <a:spcPct val="80000"/>
              </a:lnSpc>
              <a:buFont typeface="Arial" charset="0"/>
              <a:buNone/>
            </a:pPr>
            <a:r>
              <a:rPr lang="it-IT" sz="2000" dirty="0" smtClean="0"/>
              <a:t>Il tavolo tecnico per l’attuazione della 56/14 presieduto dal Sottosegretario Bressa ha prodotto alcuni importanti risultati, tra cui:</a:t>
            </a:r>
          </a:p>
          <a:p>
            <a:pPr marL="0" indent="0" algn="just" eaLnBrk="1" hangingPunct="1">
              <a:lnSpc>
                <a:spcPct val="80000"/>
              </a:lnSpc>
              <a:buFont typeface="Arial" charset="0"/>
              <a:buNone/>
            </a:pPr>
            <a:endParaRPr lang="it-IT" sz="2000" dirty="0" smtClean="0"/>
          </a:p>
          <a:p>
            <a:pPr lvl="1" algn="just" eaLnBrk="1" hangingPunct="1">
              <a:lnSpc>
                <a:spcPct val="80000"/>
              </a:lnSpc>
              <a:buFont typeface="Calibri" pitchFamily="34" charset="0"/>
              <a:buAutoNum type="arabicPeriod"/>
            </a:pPr>
            <a:r>
              <a:rPr lang="it-IT" sz="1800" b="1" dirty="0" smtClean="0"/>
              <a:t>La circolare del Ministero dell’interno </a:t>
            </a:r>
            <a:r>
              <a:rPr lang="it-IT" sz="1800" dirty="0" smtClean="0"/>
              <a:t>del 12 aprile 2014 che ha chiarito il mantenimento degli organi provinciali in carica fino al termine della scadenza naturale del mandato, scongiurando il rischio di decadenza di tutte le Province all’entrata in vigore della Legge.</a:t>
            </a:r>
          </a:p>
          <a:p>
            <a:pPr lvl="1" algn="just" eaLnBrk="1" hangingPunct="1">
              <a:lnSpc>
                <a:spcPct val="80000"/>
              </a:lnSpc>
              <a:buFont typeface="Calibri" pitchFamily="34" charset="0"/>
              <a:buAutoNum type="arabicPeriod"/>
            </a:pPr>
            <a:endParaRPr lang="it-IT" sz="1800" dirty="0" smtClean="0"/>
          </a:p>
          <a:p>
            <a:pPr lvl="1" algn="just" eaLnBrk="1" hangingPunct="1">
              <a:lnSpc>
                <a:spcPct val="80000"/>
              </a:lnSpc>
              <a:buFont typeface="Calibri" pitchFamily="34" charset="0"/>
              <a:buAutoNum type="arabicPeriod"/>
            </a:pPr>
            <a:r>
              <a:rPr lang="it-IT" sz="1800" dirty="0" smtClean="0"/>
              <a:t>Il </a:t>
            </a:r>
            <a:r>
              <a:rPr lang="it-IT" sz="1800" b="1" dirty="0" smtClean="0"/>
              <a:t>parere</a:t>
            </a:r>
            <a:r>
              <a:rPr lang="it-IT" sz="1800" dirty="0" smtClean="0"/>
              <a:t> secondo cui la gratuità della carica degli organi delle Province e delle Città metropolitane non esclude il regolare versamento degli oneri previdenziali, assistenziali ed assicurativi e i permessi retribuiti. </a:t>
            </a:r>
          </a:p>
          <a:p>
            <a:pPr lvl="1" algn="just" eaLnBrk="1" hangingPunct="1">
              <a:lnSpc>
                <a:spcPct val="80000"/>
              </a:lnSpc>
              <a:buFont typeface="Calibri" pitchFamily="34" charset="0"/>
              <a:buAutoNum type="arabicPeriod"/>
            </a:pPr>
            <a:endParaRPr lang="it-IT" sz="1800" dirty="0" smtClean="0"/>
          </a:p>
          <a:p>
            <a:pPr lvl="1" algn="just" eaLnBrk="1" hangingPunct="1">
              <a:lnSpc>
                <a:spcPct val="80000"/>
              </a:lnSpc>
              <a:buFont typeface="Calibri" pitchFamily="34" charset="0"/>
              <a:buAutoNum type="arabicPeriod"/>
            </a:pPr>
            <a:r>
              <a:rPr lang="it-IT" sz="1800" dirty="0" smtClean="0"/>
              <a:t>Il </a:t>
            </a:r>
            <a:r>
              <a:rPr lang="it-IT" sz="1800" b="1" dirty="0" smtClean="0"/>
              <a:t>parere</a:t>
            </a:r>
            <a:r>
              <a:rPr lang="it-IT" sz="1800" dirty="0" smtClean="0"/>
              <a:t> rispetto alla possibilità di prorogare o </a:t>
            </a:r>
            <a:r>
              <a:rPr lang="it-IT" sz="1800" dirty="0" err="1" smtClean="0"/>
              <a:t>ricontrattualizzare</a:t>
            </a:r>
            <a:r>
              <a:rPr lang="it-IT" sz="1800" dirty="0" smtClean="0"/>
              <a:t> il personale di diretta dipendenza del Presidente della Provincia fino al suo mantenimento in carica quale organo della Provincia.</a:t>
            </a:r>
          </a:p>
          <a:p>
            <a:pPr marL="457200" lvl="1" indent="0" algn="just" eaLnBrk="1" hangingPunct="1">
              <a:lnSpc>
                <a:spcPct val="80000"/>
              </a:lnSpc>
              <a:buNone/>
            </a:pPr>
            <a:endParaRPr lang="it-IT" sz="1800" dirty="0" smtClean="0"/>
          </a:p>
          <a:p>
            <a:pPr marL="0" indent="0" eaLnBrk="1" hangingPunct="1">
              <a:lnSpc>
                <a:spcPct val="80000"/>
              </a:lnSpc>
              <a:buFont typeface="Calibri" pitchFamily="34" charset="0"/>
              <a:buNone/>
            </a:pPr>
            <a:r>
              <a:rPr lang="it-IT" sz="2000" dirty="0" smtClean="0"/>
              <a:t>Il tavolo inoltre ha evidenziato su alcuni punti la necessità di </a:t>
            </a:r>
            <a:r>
              <a:rPr lang="it-IT" sz="2000" b="1" dirty="0" smtClean="0"/>
              <a:t>apportare alcune modifiche normative al testo della legge 56/14.</a:t>
            </a:r>
          </a:p>
        </p:txBody>
      </p:sp>
      <p:sp>
        <p:nvSpPr>
          <p:cNvPr id="4" name="Segnaposto numero diapositiva 3"/>
          <p:cNvSpPr>
            <a:spLocks noGrp="1"/>
          </p:cNvSpPr>
          <p:nvPr>
            <p:ph type="sldNum" sz="quarter" idx="12"/>
          </p:nvPr>
        </p:nvSpPr>
        <p:spPr/>
        <p:txBody>
          <a:bodyPr/>
          <a:lstStyle/>
          <a:p>
            <a:pPr>
              <a:defRPr/>
            </a:pPr>
            <a:fld id="{1FC702F8-B2DD-46BA-B14C-4E7AB82C31E4}" type="slidenum">
              <a:rPr lang="it-IT" smtClean="0">
                <a:solidFill>
                  <a:schemeClr val="tx1"/>
                </a:solidFill>
              </a:rPr>
              <a:pPr>
                <a:defRPr/>
              </a:pPr>
              <a:t>6</a:t>
            </a:fld>
            <a:endParaRPr lang="it-IT"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p:cNvSpPr>
          <p:nvPr>
            <p:ph type="body" idx="1"/>
          </p:nvPr>
        </p:nvSpPr>
        <p:spPr>
          <a:xfrm>
            <a:off x="467544" y="1772816"/>
            <a:ext cx="8208143" cy="4392488"/>
          </a:xfrm>
          <a:ln>
            <a:solidFill>
              <a:schemeClr val="tx2">
                <a:lumMod val="75000"/>
              </a:schemeClr>
            </a:solidFill>
          </a:ln>
        </p:spPr>
        <p:txBody>
          <a:bodyPr/>
          <a:lstStyle/>
          <a:p>
            <a:pPr>
              <a:lnSpc>
                <a:spcPct val="90000"/>
              </a:lnSpc>
            </a:pPr>
            <a:r>
              <a:rPr lang="it-IT" sz="2000" b="1" dirty="0" smtClean="0"/>
              <a:t>Il DL 66/14, convertito dalla legge 89/14 ha previsto</a:t>
            </a:r>
            <a:r>
              <a:rPr lang="it-IT" sz="2000" dirty="0" smtClean="0"/>
              <a:t>:</a:t>
            </a:r>
          </a:p>
          <a:p>
            <a:pPr lvl="1" algn="just">
              <a:lnSpc>
                <a:spcPct val="90000"/>
              </a:lnSpc>
            </a:pPr>
            <a:r>
              <a:rPr lang="it-IT" sz="2000" dirty="0" smtClean="0"/>
              <a:t>l’abrogazione del comma 13 della legge 56/14 che supera la necessità dell’elezione di una conferenza statutaria per l’elaborazione della proposta dello statuto metropolitano;</a:t>
            </a:r>
          </a:p>
          <a:p>
            <a:pPr lvl="1" algn="just">
              <a:lnSpc>
                <a:spcPct val="90000"/>
              </a:lnSpc>
            </a:pPr>
            <a:r>
              <a:rPr lang="it-IT" sz="2000" dirty="0" smtClean="0"/>
              <a:t>l’espressa copertura degli oneri previdenziali, assistenziali ed assicurativi e dei permessi retribuiti per gli amministratori delle province delle città metropolitane.</a:t>
            </a:r>
          </a:p>
          <a:p>
            <a:pPr lvl="1">
              <a:lnSpc>
                <a:spcPct val="90000"/>
              </a:lnSpc>
            </a:pPr>
            <a:endParaRPr lang="it-IT" sz="2000" dirty="0" smtClean="0"/>
          </a:p>
          <a:p>
            <a:pPr>
              <a:lnSpc>
                <a:spcPct val="90000"/>
              </a:lnSpc>
            </a:pPr>
            <a:r>
              <a:rPr lang="it-IT" sz="2000" b="1" dirty="0" smtClean="0"/>
              <a:t>Il DL 90/14, pubblicato il 24 in GU ha previsto</a:t>
            </a:r>
            <a:r>
              <a:rPr lang="it-IT" sz="2000" dirty="0" smtClean="0"/>
              <a:t>:</a:t>
            </a:r>
          </a:p>
          <a:p>
            <a:pPr lvl="1" algn="just">
              <a:lnSpc>
                <a:spcPct val="90000"/>
              </a:lnSpc>
            </a:pPr>
            <a:r>
              <a:rPr lang="it-IT" sz="2000" dirty="0" smtClean="0"/>
              <a:t>che l’elezione di secondo grado degli organi di governo delle Province (non solo il Consiglio, ma anche il Presidente) deve svolgersi entro il 30 settembre 2014;</a:t>
            </a:r>
          </a:p>
          <a:p>
            <a:pPr lvl="1" algn="just">
              <a:lnSpc>
                <a:spcPct val="90000"/>
              </a:lnSpc>
            </a:pPr>
            <a:r>
              <a:rPr lang="it-IT" sz="2000" dirty="0" smtClean="0"/>
              <a:t>alcune modifiche alla disciplina sul trasferimento delle partecipazioni alla Regione Lombardia per lo svolgimento dell’Expo.</a:t>
            </a:r>
          </a:p>
        </p:txBody>
      </p:sp>
      <p:sp>
        <p:nvSpPr>
          <p:cNvPr id="2" name="Titolo 1"/>
          <p:cNvSpPr>
            <a:spLocks noGrp="1"/>
          </p:cNvSpPr>
          <p:nvPr>
            <p:ph type="title" idx="4294967295"/>
          </p:nvPr>
        </p:nvSpPr>
        <p:spPr/>
        <p:style>
          <a:lnRef idx="1">
            <a:schemeClr val="accent1"/>
          </a:lnRef>
          <a:fillRef idx="2">
            <a:schemeClr val="accent1"/>
          </a:fillRef>
          <a:effectRef idx="1">
            <a:schemeClr val="accent1"/>
          </a:effectRef>
          <a:fontRef idx="minor">
            <a:schemeClr val="dk1"/>
          </a:fontRef>
        </p:style>
        <p:txBody>
          <a:bodyPr>
            <a:normAutofit/>
          </a:bodyPr>
          <a:lstStyle/>
          <a:p>
            <a:pPr eaLnBrk="1" hangingPunct="1"/>
            <a:r>
              <a:rPr lang="it-IT" smtClean="0">
                <a:solidFill>
                  <a:schemeClr val="tx1"/>
                </a:solidFill>
              </a:rPr>
              <a:t>Le modifiche alla legge 56/14</a:t>
            </a:r>
          </a:p>
        </p:txBody>
      </p:sp>
      <p:sp>
        <p:nvSpPr>
          <p:cNvPr id="3" name="Segnaposto numero diapositiva 2"/>
          <p:cNvSpPr>
            <a:spLocks noGrp="1"/>
          </p:cNvSpPr>
          <p:nvPr>
            <p:ph type="sldNum" sz="quarter" idx="12"/>
          </p:nvPr>
        </p:nvSpPr>
        <p:spPr/>
        <p:txBody>
          <a:bodyPr/>
          <a:lstStyle/>
          <a:p>
            <a:pPr>
              <a:defRPr/>
            </a:pPr>
            <a:fld id="{1FC702F8-B2DD-46BA-B14C-4E7AB82C31E4}" type="slidenum">
              <a:rPr lang="it-IT" smtClean="0">
                <a:solidFill>
                  <a:schemeClr val="tx1"/>
                </a:solidFill>
              </a:rPr>
              <a:pPr>
                <a:defRPr/>
              </a:pPr>
              <a:t>7</a:t>
            </a:fld>
            <a:endParaRPr lang="it-IT">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rtlCol="0">
            <a:normAutofit fontScale="90000"/>
          </a:bodyPr>
          <a:lstStyle/>
          <a:p>
            <a:pPr eaLnBrk="1" fontAlgn="auto" hangingPunct="1">
              <a:spcAft>
                <a:spcPts val="0"/>
              </a:spcAft>
              <a:defRPr/>
            </a:pPr>
            <a:r>
              <a:rPr lang="it-IT" dirty="0" smtClean="0"/>
              <a:t>Le procedure elettorali per le Province </a:t>
            </a:r>
            <a:endParaRPr lang="it-IT" dirty="0"/>
          </a:p>
        </p:txBody>
      </p:sp>
      <p:sp>
        <p:nvSpPr>
          <p:cNvPr id="21506" name="Segnaposto contenuto 2"/>
          <p:cNvSpPr>
            <a:spLocks noGrp="1"/>
          </p:cNvSpPr>
          <p:nvPr>
            <p:ph idx="1"/>
          </p:nvPr>
        </p:nvSpPr>
        <p:spPr>
          <a:xfrm>
            <a:off x="179512" y="1600201"/>
            <a:ext cx="8653536" cy="2044823"/>
          </a:xfrm>
        </p:spPr>
        <p:style>
          <a:lnRef idx="2">
            <a:schemeClr val="accent1"/>
          </a:lnRef>
          <a:fillRef idx="1">
            <a:schemeClr val="lt1"/>
          </a:fillRef>
          <a:effectRef idx="0">
            <a:schemeClr val="accent1"/>
          </a:effectRef>
          <a:fontRef idx="minor">
            <a:schemeClr val="dk1"/>
          </a:fontRef>
        </p:style>
        <p:txBody>
          <a:bodyPr/>
          <a:lstStyle/>
          <a:p>
            <a:pPr marL="0" indent="0" algn="just" eaLnBrk="1" hangingPunct="1">
              <a:lnSpc>
                <a:spcPct val="80000"/>
              </a:lnSpc>
              <a:buFont typeface="Arial" charset="0"/>
              <a:buNone/>
            </a:pPr>
            <a:r>
              <a:rPr lang="it-IT" sz="1800" dirty="0" smtClean="0"/>
              <a:t>La Legge 56/14, come modificata dal DL 90/14, prevede una fase di transizione che si chiuderà con l’elezione di secondo grado degli organi di governo delle Province entro il</a:t>
            </a:r>
          </a:p>
          <a:p>
            <a:pPr marL="0" indent="0" algn="just" eaLnBrk="1" hangingPunct="1">
              <a:lnSpc>
                <a:spcPct val="80000"/>
              </a:lnSpc>
              <a:buFont typeface="Arial" charset="0"/>
              <a:buNone/>
            </a:pPr>
            <a:r>
              <a:rPr lang="it-IT" sz="1800" b="1" u="sng" dirty="0" smtClean="0"/>
              <a:t>30 settembre 2014</a:t>
            </a:r>
            <a:r>
              <a:rPr lang="it-IT" sz="1800" dirty="0" smtClean="0"/>
              <a:t>. </a:t>
            </a:r>
          </a:p>
          <a:p>
            <a:pPr marL="0" indent="0" algn="ctr" eaLnBrk="1" hangingPunct="1">
              <a:lnSpc>
                <a:spcPct val="80000"/>
              </a:lnSpc>
              <a:buFont typeface="Arial" charset="0"/>
              <a:buNone/>
            </a:pPr>
            <a:r>
              <a:rPr lang="it-IT" sz="1800" b="1" dirty="0" smtClean="0"/>
              <a:t>Entro il 30 settembre </a:t>
            </a:r>
            <a:r>
              <a:rPr lang="it-IT" sz="1800" dirty="0"/>
              <a:t> </a:t>
            </a:r>
            <a:r>
              <a:rPr lang="it-IT" sz="1800" b="1" dirty="0" smtClean="0"/>
              <a:t>i Presidenti di Provincia o i commissari devono</a:t>
            </a:r>
            <a:r>
              <a:rPr lang="it-IT" sz="1800" dirty="0" smtClean="0"/>
              <a:t>:</a:t>
            </a:r>
          </a:p>
          <a:p>
            <a:pPr algn="just" eaLnBrk="1" hangingPunct="1">
              <a:lnSpc>
                <a:spcPct val="80000"/>
              </a:lnSpc>
              <a:buFontTx/>
              <a:buChar char="-"/>
            </a:pPr>
            <a:r>
              <a:rPr lang="it-IT" sz="1800" b="1" dirty="0" smtClean="0"/>
              <a:t>costituire</a:t>
            </a:r>
            <a:r>
              <a:rPr lang="it-IT" sz="1800" dirty="0" smtClean="0"/>
              <a:t> un ufficio elettorale per garantire lo svolgimento delle elezioni;</a:t>
            </a:r>
          </a:p>
          <a:p>
            <a:pPr algn="just" eaLnBrk="1" hangingPunct="1">
              <a:lnSpc>
                <a:spcPct val="80000"/>
              </a:lnSpc>
              <a:buFontTx/>
              <a:buChar char="-"/>
            </a:pPr>
            <a:r>
              <a:rPr lang="it-IT" sz="1800" b="1" dirty="0"/>
              <a:t>i</a:t>
            </a:r>
            <a:r>
              <a:rPr lang="it-IT" sz="1800" b="1" dirty="0" smtClean="0"/>
              <a:t>ndire</a:t>
            </a:r>
            <a:r>
              <a:rPr lang="it-IT" sz="1800" dirty="0" smtClean="0"/>
              <a:t> le elezioni.</a:t>
            </a:r>
          </a:p>
          <a:p>
            <a:pPr marL="0" indent="0" algn="just" eaLnBrk="1" hangingPunct="1">
              <a:lnSpc>
                <a:spcPct val="80000"/>
              </a:lnSpc>
              <a:buNone/>
            </a:pPr>
            <a:r>
              <a:rPr lang="it-IT" sz="1600" dirty="0" smtClean="0"/>
              <a:t>Con l’elezione dei nuovi organi decadono contestualmente i presidenti, le giunte e i commissari prorogati a titolo gratuito.</a:t>
            </a:r>
          </a:p>
          <a:p>
            <a:pPr marL="0" indent="0" algn="just" eaLnBrk="1" hangingPunct="1">
              <a:lnSpc>
                <a:spcPct val="80000"/>
              </a:lnSpc>
              <a:buFont typeface="Arial" charset="0"/>
              <a:buNone/>
            </a:pPr>
            <a:endParaRPr lang="it-IT" sz="1800" dirty="0" smtClean="0"/>
          </a:p>
          <a:p>
            <a:pPr marL="0" indent="0" algn="just" eaLnBrk="1" hangingPunct="1">
              <a:lnSpc>
                <a:spcPct val="80000"/>
              </a:lnSpc>
              <a:buFont typeface="Arial" charset="0"/>
              <a:buNone/>
            </a:pPr>
            <a:endParaRPr lang="it-IT" sz="1800" dirty="0" smtClean="0"/>
          </a:p>
        </p:txBody>
      </p:sp>
      <p:sp>
        <p:nvSpPr>
          <p:cNvPr id="3" name="CasellaDiTesto 2"/>
          <p:cNvSpPr txBox="1"/>
          <p:nvPr/>
        </p:nvSpPr>
        <p:spPr>
          <a:xfrm>
            <a:off x="192088" y="3798917"/>
            <a:ext cx="8640960"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it-IT" b="1" dirty="0" smtClean="0"/>
              <a:t>Chi può essere eletto e chi elegge</a:t>
            </a:r>
            <a:endParaRPr lang="it-IT" b="1" dirty="0"/>
          </a:p>
        </p:txBody>
      </p:sp>
      <p:sp>
        <p:nvSpPr>
          <p:cNvPr id="4" name="CasellaDiTesto 3"/>
          <p:cNvSpPr txBox="1"/>
          <p:nvPr/>
        </p:nvSpPr>
        <p:spPr>
          <a:xfrm>
            <a:off x="192088" y="4293096"/>
            <a:ext cx="8640960" cy="138499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it-IT" sz="1400" b="1" dirty="0" smtClean="0"/>
              <a:t>CHI PUO’ ESSERE ELETTO: L’elettorato </a:t>
            </a:r>
            <a:r>
              <a:rPr lang="it-IT" sz="1400" b="1" dirty="0"/>
              <a:t>passivo</a:t>
            </a:r>
            <a:r>
              <a:rPr lang="it-IT" sz="1400" dirty="0"/>
              <a:t> </a:t>
            </a:r>
            <a:r>
              <a:rPr lang="it-IT" sz="1400" b="1" dirty="0"/>
              <a:t>per l’elezione del presidente di provincia</a:t>
            </a:r>
            <a:r>
              <a:rPr lang="it-IT" sz="1400" dirty="0"/>
              <a:t> spetta ai sindaci dei comuni del territorio e ai consiglieri provinciali </a:t>
            </a:r>
            <a:r>
              <a:rPr lang="it-IT" sz="1400" dirty="0" smtClean="0"/>
              <a:t>uscenti, compreso </a:t>
            </a:r>
            <a:r>
              <a:rPr lang="it-IT" sz="1400" dirty="0"/>
              <a:t>il presidente di </a:t>
            </a:r>
            <a:r>
              <a:rPr lang="it-IT" sz="1400" dirty="0" smtClean="0"/>
              <a:t>provincia (solo per la prima elezione).</a:t>
            </a:r>
            <a:endParaRPr lang="it-IT" sz="1400" dirty="0"/>
          </a:p>
          <a:p>
            <a:r>
              <a:rPr lang="it-IT" sz="1400" b="1" dirty="0" smtClean="0"/>
              <a:t>L’elettorato </a:t>
            </a:r>
            <a:r>
              <a:rPr lang="it-IT" sz="1400" b="1" dirty="0"/>
              <a:t>passivo per il consiglio provinciale </a:t>
            </a:r>
            <a:r>
              <a:rPr lang="it-IT" sz="1400" dirty="0"/>
              <a:t>spetta ai sindaci e ai consiglieri dei comuni del territorio e ai consiglieri </a:t>
            </a:r>
            <a:r>
              <a:rPr lang="it-IT" sz="1400" dirty="0" smtClean="0"/>
              <a:t>provinciali uscenti , compreso </a:t>
            </a:r>
            <a:r>
              <a:rPr lang="it-IT" sz="1400" dirty="0"/>
              <a:t>il presidente di </a:t>
            </a:r>
            <a:r>
              <a:rPr lang="it-IT" sz="1400" dirty="0" smtClean="0"/>
              <a:t>provincia (solo per la prima elezione).</a:t>
            </a:r>
            <a:endParaRPr lang="it-IT" sz="1400" dirty="0"/>
          </a:p>
          <a:p>
            <a:endParaRPr lang="it-IT" sz="1400" dirty="0"/>
          </a:p>
          <a:p>
            <a:r>
              <a:rPr lang="it-IT" sz="1400" b="1" dirty="0" smtClean="0"/>
              <a:t>CHI ELEGGE</a:t>
            </a:r>
            <a:r>
              <a:rPr lang="it-IT" sz="1400" dirty="0" smtClean="0"/>
              <a:t>: </a:t>
            </a:r>
            <a:r>
              <a:rPr lang="it-IT" sz="1400" b="1" dirty="0" smtClean="0"/>
              <a:t>L’elettorato </a:t>
            </a:r>
            <a:r>
              <a:rPr lang="it-IT" sz="1400" b="1" dirty="0"/>
              <a:t>attivo </a:t>
            </a:r>
            <a:r>
              <a:rPr lang="it-IT" sz="1400" dirty="0"/>
              <a:t>spetta a tutti i sindaci e i consiglieri comunali dei comuni della provincia</a:t>
            </a:r>
            <a:r>
              <a:rPr lang="it-IT" sz="1400" dirty="0" smtClean="0"/>
              <a:t>.</a:t>
            </a:r>
            <a:endParaRPr lang="it-IT" sz="1400" dirty="0"/>
          </a:p>
        </p:txBody>
      </p:sp>
      <p:sp>
        <p:nvSpPr>
          <p:cNvPr id="5" name="CasellaDiTesto 4"/>
          <p:cNvSpPr txBox="1"/>
          <p:nvPr/>
        </p:nvSpPr>
        <p:spPr>
          <a:xfrm>
            <a:off x="192088" y="5733256"/>
            <a:ext cx="8640960" cy="73866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it-IT" sz="1400" b="1" dirty="0" smtClean="0"/>
              <a:t>Nel </a:t>
            </a:r>
            <a:r>
              <a:rPr lang="it-IT" sz="1400" b="1" dirty="0"/>
              <a:t>tavolo tecnico per l’applicazione della legge 56/14 </a:t>
            </a:r>
            <a:r>
              <a:rPr lang="it-IT" sz="1400" dirty="0"/>
              <a:t>è stata sottolineata da parte di tutti i componenti la necessità che il Ministero dell’Interno elabori una </a:t>
            </a:r>
            <a:r>
              <a:rPr lang="it-IT" sz="1400" b="1" u="sng" dirty="0"/>
              <a:t>disciplina uniforme sulle modalità di svolgimento delle elezioni</a:t>
            </a:r>
            <a:r>
              <a:rPr lang="it-IT" sz="1400" b="1" dirty="0"/>
              <a:t> </a:t>
            </a:r>
            <a:r>
              <a:rPr lang="it-IT" sz="1400" dirty="0"/>
              <a:t>di secondo grado delle Province </a:t>
            </a:r>
            <a:r>
              <a:rPr lang="it-IT" sz="1400" dirty="0" smtClean="0"/>
              <a:t>e </a:t>
            </a:r>
            <a:r>
              <a:rPr lang="it-IT" sz="1400" dirty="0"/>
              <a:t>delle Città </a:t>
            </a:r>
            <a:r>
              <a:rPr lang="it-IT" sz="1400" dirty="0" smtClean="0"/>
              <a:t>metropolitane.</a:t>
            </a:r>
            <a:endParaRPr lang="it-IT" dirty="0"/>
          </a:p>
        </p:txBody>
      </p:sp>
      <p:sp>
        <p:nvSpPr>
          <p:cNvPr id="6" name="Segnaposto numero diapositiva 5"/>
          <p:cNvSpPr>
            <a:spLocks noGrp="1"/>
          </p:cNvSpPr>
          <p:nvPr>
            <p:ph type="sldNum" sz="quarter" idx="12"/>
          </p:nvPr>
        </p:nvSpPr>
        <p:spPr>
          <a:xfrm>
            <a:off x="6699448" y="6471920"/>
            <a:ext cx="2133600" cy="365125"/>
          </a:xfrm>
        </p:spPr>
        <p:txBody>
          <a:bodyPr/>
          <a:lstStyle/>
          <a:p>
            <a:pPr>
              <a:defRPr/>
            </a:pPr>
            <a:fld id="{1FC702F8-B2DD-46BA-B14C-4E7AB82C31E4}" type="slidenum">
              <a:rPr lang="it-IT" smtClean="0">
                <a:solidFill>
                  <a:schemeClr val="tx1"/>
                </a:solidFill>
              </a:rPr>
              <a:pPr>
                <a:defRPr/>
              </a:pPr>
              <a:t>8</a:t>
            </a:fld>
            <a:endParaRPr lang="it-IT"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p:cNvSpPr>
          <p:nvPr>
            <p:ph type="body" idx="1"/>
          </p:nvPr>
        </p:nvSpPr>
        <p:spPr>
          <a:ln>
            <a:solidFill>
              <a:schemeClr val="tx2">
                <a:lumMod val="75000"/>
              </a:schemeClr>
            </a:solidFill>
          </a:ln>
        </p:spPr>
        <p:txBody>
          <a:bodyPr/>
          <a:lstStyle/>
          <a:p>
            <a:pPr algn="just">
              <a:lnSpc>
                <a:spcPct val="80000"/>
              </a:lnSpc>
            </a:pPr>
            <a:r>
              <a:rPr lang="it-IT" sz="2200" b="1" dirty="0" smtClean="0"/>
              <a:t>Le elezioni degli organi si svolgono con voto ponderato</a:t>
            </a:r>
            <a:r>
              <a:rPr lang="it-IT" sz="2200" dirty="0" smtClean="0"/>
              <a:t> (commi 63 e 76). La ponderazione opera una diversificazione del peso della rappresentanza: il voto degli aventi diritto non segue il principio “una testa, un voto”, ma il peso complessivo dei loro voti in rapporto alla popolazione rappresentata.</a:t>
            </a:r>
          </a:p>
          <a:p>
            <a:pPr>
              <a:lnSpc>
                <a:spcPct val="80000"/>
              </a:lnSpc>
            </a:pPr>
            <a:endParaRPr lang="it-IT" sz="2200" dirty="0" smtClean="0"/>
          </a:p>
          <a:p>
            <a:pPr algn="just">
              <a:lnSpc>
                <a:spcPct val="80000"/>
              </a:lnSpc>
            </a:pPr>
            <a:r>
              <a:rPr lang="it-IT" sz="2200" dirty="0" smtClean="0"/>
              <a:t>I comuni del territorio sono suddivisi </a:t>
            </a:r>
            <a:r>
              <a:rPr lang="it-IT" sz="2200" b="1" dirty="0" smtClean="0"/>
              <a:t>in 9 fasce demografiche </a:t>
            </a:r>
            <a:r>
              <a:rPr lang="it-IT" sz="2200" dirty="0" smtClean="0"/>
              <a:t>sia nelle Province che nelle Città metropolitane.</a:t>
            </a:r>
          </a:p>
          <a:p>
            <a:pPr>
              <a:lnSpc>
                <a:spcPct val="80000"/>
              </a:lnSpc>
            </a:pPr>
            <a:endParaRPr lang="it-IT" sz="2200" dirty="0" smtClean="0"/>
          </a:p>
          <a:p>
            <a:pPr algn="just">
              <a:lnSpc>
                <a:spcPct val="80000"/>
              </a:lnSpc>
            </a:pPr>
            <a:r>
              <a:rPr lang="it-IT" sz="2200" dirty="0" smtClean="0"/>
              <a:t>In base all’allegato A della legge 56/14 si pondera l</a:t>
            </a:r>
            <a:r>
              <a:rPr lang="it-IT" sz="2200" b="1" dirty="0" smtClean="0"/>
              <a:t>a percentuale della popolazione rappresentata in ciascuna fascia di comuni con il numero di elettori</a:t>
            </a:r>
            <a:r>
              <a:rPr lang="it-IT" sz="2200" dirty="0" smtClean="0"/>
              <a:t> (consiglieri e sindaci) presenti e si introducono ulteriori correttivi al fine di evitare che un comune possa avere più del 45% dei voti e che una fascia di comuni possa avere più del 35% dei voti.</a:t>
            </a:r>
          </a:p>
        </p:txBody>
      </p:sp>
      <p:sp>
        <p:nvSpPr>
          <p:cNvPr id="2" name="Titolo 1"/>
          <p:cNvSpPr>
            <a:spLocks noGrp="1"/>
          </p:cNvSpPr>
          <p:nvPr>
            <p:ph type="title" idx="4294967295"/>
          </p:nvPr>
        </p:nvSpPr>
        <p:spPr/>
        <p:style>
          <a:lnRef idx="1">
            <a:schemeClr val="accent1"/>
          </a:lnRef>
          <a:fillRef idx="2">
            <a:schemeClr val="accent1"/>
          </a:fillRef>
          <a:effectRef idx="1">
            <a:schemeClr val="accent1"/>
          </a:effectRef>
          <a:fontRef idx="minor">
            <a:schemeClr val="dk1"/>
          </a:fontRef>
        </p:style>
        <p:txBody>
          <a:bodyPr>
            <a:normAutofit/>
          </a:bodyPr>
          <a:lstStyle/>
          <a:p>
            <a:pPr eaLnBrk="1" hangingPunct="1"/>
            <a:r>
              <a:rPr lang="it-IT" sz="4800" smtClean="0">
                <a:solidFill>
                  <a:schemeClr val="tx1"/>
                </a:solidFill>
              </a:rPr>
              <a:t>Le modalità di elezione </a:t>
            </a:r>
          </a:p>
        </p:txBody>
      </p:sp>
      <p:sp>
        <p:nvSpPr>
          <p:cNvPr id="3" name="Segnaposto numero diapositiva 2"/>
          <p:cNvSpPr>
            <a:spLocks noGrp="1"/>
          </p:cNvSpPr>
          <p:nvPr>
            <p:ph type="sldNum" sz="quarter" idx="12"/>
          </p:nvPr>
        </p:nvSpPr>
        <p:spPr/>
        <p:txBody>
          <a:bodyPr/>
          <a:lstStyle/>
          <a:p>
            <a:pPr>
              <a:defRPr/>
            </a:pPr>
            <a:fld id="{1FC702F8-B2DD-46BA-B14C-4E7AB82C31E4}" type="slidenum">
              <a:rPr lang="it-IT" smtClean="0">
                <a:solidFill>
                  <a:schemeClr val="tx1"/>
                </a:solidFill>
              </a:rPr>
              <a:pPr>
                <a:defRPr/>
              </a:pPr>
              <a:t>9</a:t>
            </a:fld>
            <a:endParaRPr lang="it-IT" dirty="0">
              <a:solidFill>
                <a:schemeClr val="tx1"/>
              </a:solidFill>
            </a:endParaRPr>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428</TotalTime>
  <Words>1763</Words>
  <Application>Microsoft Office PowerPoint</Application>
  <PresentationFormat>Presentazione su schermo (4:3)</PresentationFormat>
  <Paragraphs>113</Paragraphs>
  <Slides>13</Slides>
  <Notes>1</Notes>
  <HiddenSlides>0</HiddenSlides>
  <MMClips>0</MMClips>
  <ScaleCrop>false</ScaleCrop>
  <HeadingPairs>
    <vt:vector size="4" baseType="variant">
      <vt:variant>
        <vt:lpstr>Tema</vt:lpstr>
      </vt:variant>
      <vt:variant>
        <vt:i4>1</vt:i4>
      </vt:variant>
      <vt:variant>
        <vt:lpstr>Titoli diapositive</vt:lpstr>
      </vt:variant>
      <vt:variant>
        <vt:i4>13</vt:i4>
      </vt:variant>
    </vt:vector>
  </HeadingPairs>
  <TitlesOfParts>
    <vt:vector size="14" baseType="lpstr">
      <vt:lpstr>Tema di Office</vt:lpstr>
      <vt:lpstr>La riforma delle Province e delle Città Metropolitane</vt:lpstr>
      <vt:lpstr>L’attuazione della Legge 56/14:  i tavoli di lavoro Governo, Regioni, Anci, Upi </vt:lpstr>
      <vt:lpstr>I lavori del Tavolo politico</vt:lpstr>
      <vt:lpstr>Le funzioni delle Province e delle Città metropolitane.  L’accordo dell’8 luglio.</vt:lpstr>
      <vt:lpstr>L’Accordo dell’8 luglio: le richieste di Anci e Upi </vt:lpstr>
      <vt:lpstr>I lavori del tavolo tecnico</vt:lpstr>
      <vt:lpstr>Le modifiche alla legge 56/14</vt:lpstr>
      <vt:lpstr>Le procedure elettorali per le Province </vt:lpstr>
      <vt:lpstr>Le modalità di elezione </vt:lpstr>
      <vt:lpstr> L’elezione del presidente e l’attribuzione dei seggi</vt:lpstr>
      <vt:lpstr>Le procedure elettorali per le  Città metropolitane </vt:lpstr>
      <vt:lpstr>Presentazione standard di PowerPoint</vt:lpstr>
      <vt:lpstr>L’attuazione della Legge 56/14:  il protocollo Anci - Upi</vt:lpstr>
    </vt:vector>
  </TitlesOfParts>
  <Company>Unione Province D'Italia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riforma delle Province e delle Città Metropolitane</dc:title>
  <dc:creator>Barbara Perluigi</dc:creator>
  <cp:lastModifiedBy>Barbara Perluigi</cp:lastModifiedBy>
  <cp:revision>32</cp:revision>
  <cp:lastPrinted>2014-06-26T13:27:59Z</cp:lastPrinted>
  <dcterms:created xsi:type="dcterms:W3CDTF">2014-06-23T10:38:18Z</dcterms:created>
  <dcterms:modified xsi:type="dcterms:W3CDTF">2014-06-26T13:29:05Z</dcterms:modified>
</cp:coreProperties>
</file>